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6" r:id="rId9"/>
    <p:sldId id="265" r:id="rId10"/>
    <p:sldId id="266" r:id="rId11"/>
    <p:sldId id="267" r:id="rId12"/>
    <p:sldId id="262" r:id="rId13"/>
    <p:sldId id="268" r:id="rId14"/>
    <p:sldId id="269" r:id="rId15"/>
    <p:sldId id="279" r:id="rId16"/>
    <p:sldId id="280" r:id="rId17"/>
    <p:sldId id="270" r:id="rId18"/>
    <p:sldId id="313" r:id="rId19"/>
    <p:sldId id="314" r:id="rId20"/>
    <p:sldId id="323" r:id="rId21"/>
    <p:sldId id="283" r:id="rId22"/>
    <p:sldId id="289" r:id="rId23"/>
    <p:sldId id="315" r:id="rId24"/>
    <p:sldId id="284" r:id="rId25"/>
    <p:sldId id="285" r:id="rId26"/>
    <p:sldId id="286" r:id="rId27"/>
    <p:sldId id="287" r:id="rId28"/>
    <p:sldId id="288" r:id="rId29"/>
    <p:sldId id="322" r:id="rId30"/>
    <p:sldId id="321" r:id="rId31"/>
    <p:sldId id="317" r:id="rId32"/>
    <p:sldId id="318" r:id="rId33"/>
    <p:sldId id="290" r:id="rId34"/>
    <p:sldId id="293" r:id="rId35"/>
    <p:sldId id="294" r:id="rId36"/>
    <p:sldId id="295" r:id="rId37"/>
    <p:sldId id="296" r:id="rId38"/>
    <p:sldId id="298" r:id="rId39"/>
    <p:sldId id="326" r:id="rId40"/>
    <p:sldId id="327" r:id="rId41"/>
    <p:sldId id="304" r:id="rId42"/>
    <p:sldId id="324" r:id="rId43"/>
    <p:sldId id="307" r:id="rId44"/>
    <p:sldId id="329" r:id="rId4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46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etângulo de cantos arredondados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etângulo de cantos arredondados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etângulo de cantos arredondados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Retângulo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tângulo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etângulo de cantos arredondados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5CE4223-5AFA-48EA-80D8-D9E9089FB631}" type="datetimeFigureOut">
              <a:rPr lang="pt-BR" smtClean="0"/>
              <a:t>29/09/2016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6C3C3D47-A29D-453A-87F1-48C2F3954BEB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arduino.cc/Main/MQGasSensor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://www.filipeflop.com/pd-b4efd-sensor-hall-ky-003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987823" y="3212976"/>
            <a:ext cx="5999719" cy="2160240"/>
          </a:xfrm>
        </p:spPr>
        <p:txBody>
          <a:bodyPr>
            <a:noAutofit/>
          </a:bodyPr>
          <a:lstStyle/>
          <a:p>
            <a:r>
              <a:rPr lang="pt-BR" sz="2800" dirty="0" smtClean="0"/>
              <a:t>Pedro Luiz de Paula </a:t>
            </a:r>
            <a:r>
              <a:rPr lang="pt-BR" sz="2800" dirty="0" smtClean="0"/>
              <a:t>Filho</a:t>
            </a:r>
          </a:p>
          <a:p>
            <a:r>
              <a:rPr lang="pt-BR" sz="2800" dirty="0" smtClean="0"/>
              <a:t>Hamilton Pereira da Silva</a:t>
            </a:r>
          </a:p>
          <a:p>
            <a:r>
              <a:rPr lang="pt-BR" sz="2800" dirty="0" smtClean="0"/>
              <a:t>Rafael </a:t>
            </a:r>
            <a:r>
              <a:rPr lang="pt-BR" sz="2800" dirty="0" err="1" smtClean="0"/>
              <a:t>Secco</a:t>
            </a:r>
            <a:endParaRPr lang="pt-BR" sz="2800" dirty="0" smtClean="0"/>
          </a:p>
          <a:p>
            <a:r>
              <a:rPr lang="pt-BR" sz="2800" dirty="0" smtClean="0"/>
              <a:t>Gustavo Pinheiro da Silva</a:t>
            </a:r>
            <a:endParaRPr lang="pt-BR" sz="280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Desmitificando o </a:t>
            </a:r>
            <a:r>
              <a:rPr lang="pt-BR" dirty="0" err="1"/>
              <a:t>Arduino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915816" y="5499229"/>
            <a:ext cx="60717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smtClean="0"/>
              <a:t>III </a:t>
            </a:r>
            <a:r>
              <a:rPr lang="pt-BR" sz="2800" b="1" dirty="0" smtClean="0"/>
              <a:t>Semana </a:t>
            </a:r>
            <a:r>
              <a:rPr lang="pt-BR" sz="2800" b="1" dirty="0"/>
              <a:t>Acadêmica das </a:t>
            </a:r>
            <a:r>
              <a:rPr lang="pt-BR" sz="2800" b="1" dirty="0" smtClean="0"/>
              <a:t>Engenharias</a:t>
            </a:r>
          </a:p>
          <a:p>
            <a:pPr algn="ctr"/>
            <a:r>
              <a:rPr lang="pt-BR" sz="2800" b="1" dirty="0" err="1" smtClean="0"/>
              <a:t>Unila</a:t>
            </a:r>
            <a:r>
              <a:rPr lang="pt-BR" sz="2800" b="1" dirty="0" smtClean="0"/>
              <a:t> </a:t>
            </a:r>
            <a:r>
              <a:rPr lang="pt-BR" sz="2800" b="1" dirty="0"/>
              <a:t>2016</a:t>
            </a:r>
            <a:endParaRPr lang="pt-BR" sz="2800" b="1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0" y="3776755"/>
            <a:ext cx="2676581" cy="26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5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Multímetro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5627688" cy="4525963"/>
          </a:xfrm>
        </p:spPr>
        <p:txBody>
          <a:bodyPr>
            <a:normAutofit/>
          </a:bodyPr>
          <a:lstStyle/>
          <a:p>
            <a:r>
              <a:rPr lang="pt-BR" sz="2800" dirty="0"/>
              <a:t>Usado para medir corrente, tensão e resistência</a:t>
            </a:r>
          </a:p>
          <a:p>
            <a:r>
              <a:rPr lang="pt-BR" sz="2800" dirty="0"/>
              <a:t>Usa-se o cabo preto no (-) e o vermelho no (+)</a:t>
            </a:r>
          </a:p>
          <a:p>
            <a:r>
              <a:rPr lang="pt-BR" sz="2800" dirty="0"/>
              <a:t>O uso da chave seletora é importante para não estragar o equipamento</a:t>
            </a:r>
          </a:p>
        </p:txBody>
      </p:sp>
      <p:pic>
        <p:nvPicPr>
          <p:cNvPr id="10246" name="Picture 6" descr="md_57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3" y="836613"/>
            <a:ext cx="2941637" cy="602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4695969" y="2057475"/>
            <a:ext cx="2303463" cy="57943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</a:rPr>
              <a:t>resistência</a:t>
            </a:r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>
            <a:off x="6588125" y="2852738"/>
            <a:ext cx="504825" cy="4318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5364163" y="5445125"/>
            <a:ext cx="1808162" cy="57943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rgbClr val="FF0000"/>
                </a:solidFill>
              </a:rPr>
              <a:t>corrente</a:t>
            </a:r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 flipV="1">
            <a:off x="8748713" y="4292600"/>
            <a:ext cx="71437" cy="9366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H="1" flipV="1">
            <a:off x="8459788" y="5013325"/>
            <a:ext cx="361950" cy="2905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7653338" y="5373688"/>
            <a:ext cx="1490662" cy="57943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rgbClr val="FF0000"/>
                </a:solidFill>
              </a:rPr>
              <a:t>tensão</a:t>
            </a:r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 flipV="1">
            <a:off x="6659563" y="5013325"/>
            <a:ext cx="360362" cy="3603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5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Fritzing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Software para “desenhar” os modelos feitos.</a:t>
            </a:r>
          </a:p>
          <a:p>
            <a:r>
              <a:rPr lang="pt-BR" dirty="0"/>
              <a:t>http://fritzing.org/home/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8920"/>
            <a:ext cx="5328592" cy="363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8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Acionando um LED 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</a:t>
            </a:r>
            <a:r>
              <a:rPr lang="pt-BR" dirty="0"/>
              <a:t>te</a:t>
            </a:r>
            <a:r>
              <a:rPr lang="pt-BR" dirty="0" smtClean="0"/>
              <a:t>rial Necessário:</a:t>
            </a:r>
          </a:p>
          <a:p>
            <a:pPr lvl="1"/>
            <a:r>
              <a:rPr lang="pt-BR" dirty="0" err="1" smtClean="0"/>
              <a:t>Protoboard</a:t>
            </a:r>
            <a:r>
              <a:rPr lang="pt-BR" dirty="0" smtClean="0"/>
              <a:t>, Led, resistor, jumpers</a:t>
            </a:r>
          </a:p>
          <a:p>
            <a:r>
              <a:rPr lang="pt-BR" dirty="0" smtClean="0"/>
              <a:t>Passo-a-passo</a:t>
            </a:r>
          </a:p>
          <a:p>
            <a:pPr lvl="1"/>
            <a:r>
              <a:rPr lang="pt-BR" dirty="0" smtClean="0"/>
              <a:t>Desligue o </a:t>
            </a:r>
            <a:r>
              <a:rPr lang="pt-BR" dirty="0" err="1" smtClean="0"/>
              <a:t>Arduino</a:t>
            </a:r>
            <a:endParaRPr lang="pt-BR" dirty="0" smtClean="0"/>
          </a:p>
          <a:p>
            <a:pPr lvl="1"/>
            <a:r>
              <a:rPr lang="pt-BR" dirty="0" smtClean="0"/>
              <a:t>Conecte um jumper do terra do </a:t>
            </a:r>
            <a:r>
              <a:rPr lang="pt-BR" dirty="0" err="1" smtClean="0"/>
              <a:t>Arduino</a:t>
            </a:r>
            <a:r>
              <a:rPr lang="pt-BR" dirty="0" smtClean="0"/>
              <a:t> (GND) à perna negativa do Led</a:t>
            </a:r>
          </a:p>
          <a:p>
            <a:pPr lvl="1"/>
            <a:r>
              <a:rPr lang="pt-BR" dirty="0" smtClean="0"/>
              <a:t>Ligue o pino da porta 10 do </a:t>
            </a:r>
            <a:r>
              <a:rPr lang="pt-BR" dirty="0" err="1" smtClean="0"/>
              <a:t>Arduino</a:t>
            </a:r>
            <a:r>
              <a:rPr lang="pt-BR" dirty="0" smtClean="0"/>
              <a:t> ao resistor</a:t>
            </a:r>
          </a:p>
          <a:p>
            <a:pPr lvl="1"/>
            <a:r>
              <a:rPr lang="pt-BR" dirty="0" smtClean="0"/>
              <a:t>Ligue a outra perna do resistor ao + do </a:t>
            </a:r>
            <a:r>
              <a:rPr lang="pt-BR" dirty="0" err="1" smtClean="0"/>
              <a:t>led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01031" y="4032217"/>
            <a:ext cx="1761150" cy="343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Acionando um LED ...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3395942" cy="2952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499992" y="1948190"/>
            <a:ext cx="199644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pt-BR" sz="2400" dirty="0" smtClean="0"/>
              <a:t>Variável global</a:t>
            </a:r>
            <a:endParaRPr lang="pt-BR" sz="2400" dirty="0"/>
          </a:p>
        </p:txBody>
      </p:sp>
      <p:cxnSp>
        <p:nvCxnSpPr>
          <p:cNvPr id="6" name="Conector de seta reta 5"/>
          <p:cNvCxnSpPr>
            <a:stCxn id="4" idx="1"/>
          </p:cNvCxnSpPr>
          <p:nvPr/>
        </p:nvCxnSpPr>
        <p:spPr>
          <a:xfrm flipH="1">
            <a:off x="2339752" y="2179023"/>
            <a:ext cx="2160240" cy="31387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85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Acionando </a:t>
            </a:r>
            <a:r>
              <a:rPr lang="pt-BR" dirty="0" smtClean="0"/>
              <a:t>4 </a:t>
            </a:r>
            <a:r>
              <a:rPr lang="pt-BR" dirty="0" err="1" smtClean="0"/>
              <a:t>LEDs</a:t>
            </a:r>
            <a:r>
              <a:rPr lang="pt-BR" dirty="0" smtClean="0"/>
              <a:t> </a:t>
            </a:r>
            <a:r>
              <a:rPr lang="pt-BR" dirty="0"/>
              <a:t>...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4464496" cy="43744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212976"/>
            <a:ext cx="381000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1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PWM (</a:t>
            </a:r>
            <a:r>
              <a:rPr lang="pt-BR" i="1" dirty="0"/>
              <a:t>Pulse </a:t>
            </a:r>
            <a:r>
              <a:rPr lang="pt-BR" i="1" dirty="0" err="1"/>
              <a:t>Width</a:t>
            </a:r>
            <a:r>
              <a:rPr lang="pt-BR" i="1" dirty="0"/>
              <a:t> </a:t>
            </a:r>
            <a:r>
              <a:rPr lang="pt-BR" i="1" dirty="0" err="1" smtClean="0"/>
              <a:t>Modulation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323528" y="1412776"/>
            <a:ext cx="4896544" cy="5252071"/>
          </a:xfrm>
        </p:spPr>
        <p:txBody>
          <a:bodyPr>
            <a:normAutofit/>
          </a:bodyPr>
          <a:lstStyle/>
          <a:p>
            <a:r>
              <a:rPr lang="pt-BR" sz="2800" dirty="0" smtClean="0"/>
              <a:t>Modulação </a:t>
            </a:r>
            <a:r>
              <a:rPr lang="pt-BR" sz="2800" dirty="0"/>
              <a:t>de Largura de </a:t>
            </a:r>
            <a:r>
              <a:rPr lang="pt-BR" sz="2800" dirty="0" smtClean="0"/>
              <a:t>Pulso</a:t>
            </a:r>
          </a:p>
          <a:p>
            <a:r>
              <a:rPr lang="pt-BR" sz="2800" dirty="0" smtClean="0"/>
              <a:t>Funciona como se fosse possível pressionar </a:t>
            </a:r>
            <a:r>
              <a:rPr lang="pt-BR" sz="2800" dirty="0"/>
              <a:t>e soltar </a:t>
            </a:r>
            <a:r>
              <a:rPr lang="pt-BR" sz="2800" dirty="0" smtClean="0"/>
              <a:t>um </a:t>
            </a:r>
            <a:r>
              <a:rPr lang="pt-BR" sz="2800" dirty="0"/>
              <a:t>interruptor um grande número de vezes por </a:t>
            </a:r>
            <a:r>
              <a:rPr lang="pt-BR" sz="2800" dirty="0" smtClean="0"/>
              <a:t>segundo.</a:t>
            </a:r>
          </a:p>
          <a:p>
            <a:r>
              <a:rPr lang="en-US" sz="2800" dirty="0" err="1" smtClean="0"/>
              <a:t>Usa</a:t>
            </a:r>
            <a:r>
              <a:rPr lang="en-US" sz="2800" dirty="0" smtClean="0"/>
              <a:t> a </a:t>
            </a:r>
            <a:r>
              <a:rPr lang="en-US" sz="2800" dirty="0" err="1" smtClean="0"/>
              <a:t>função</a:t>
            </a:r>
            <a:r>
              <a:rPr lang="en-US" sz="2800" dirty="0" smtClean="0"/>
              <a:t> </a:t>
            </a:r>
            <a:r>
              <a:rPr lang="en-US" sz="2800" b="1" dirty="0" err="1" smtClean="0"/>
              <a:t>analogWrite</a:t>
            </a:r>
            <a:r>
              <a:rPr lang="en-US" sz="2800" b="1" dirty="0"/>
              <a:t>()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varia</a:t>
            </a:r>
            <a:r>
              <a:rPr lang="en-US" sz="2800" dirty="0" smtClean="0"/>
              <a:t> de 0 a 255</a:t>
            </a:r>
            <a:endParaRPr lang="pt-BR" dirty="0" smtClean="0"/>
          </a:p>
        </p:txBody>
      </p:sp>
      <p:pic>
        <p:nvPicPr>
          <p:cNvPr id="2052" name="Picture 4" descr="http://arduino.cc/en/uploads/Tutorial/pw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504" y="1700808"/>
            <a:ext cx="3810000" cy="41719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99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Acionando 4 </a:t>
            </a:r>
            <a:r>
              <a:rPr lang="pt-BR" dirty="0" err="1"/>
              <a:t>LEDs</a:t>
            </a:r>
            <a:r>
              <a:rPr lang="pt-BR" dirty="0"/>
              <a:t> </a:t>
            </a:r>
            <a:r>
              <a:rPr lang="pt-BR" dirty="0" smtClean="0"/>
              <a:t>PWM ...</a:t>
            </a:r>
            <a:endParaRPr lang="pt-B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0" y="1340768"/>
            <a:ext cx="5958381" cy="4968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71600" y="4279241"/>
            <a:ext cx="45365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69431" y="1340768"/>
            <a:ext cx="4104456" cy="3600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59522" y="2636912"/>
            <a:ext cx="1488342" cy="3600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699792" y="4279241"/>
            <a:ext cx="1488342" cy="3600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804248" y="2060848"/>
            <a:ext cx="2041585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pt-BR" sz="2800" dirty="0" smtClean="0"/>
              <a:t>Uso de vetor</a:t>
            </a:r>
            <a:endParaRPr lang="pt-BR" sz="2800" dirty="0"/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 flipV="1">
            <a:off x="4873887" y="1520788"/>
            <a:ext cx="1930361" cy="80167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5" idx="1"/>
          </p:cNvCxnSpPr>
          <p:nvPr/>
        </p:nvCxnSpPr>
        <p:spPr>
          <a:xfrm flipH="1">
            <a:off x="3347866" y="2322458"/>
            <a:ext cx="3456382" cy="31445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5" idx="1"/>
          </p:cNvCxnSpPr>
          <p:nvPr/>
        </p:nvCxnSpPr>
        <p:spPr>
          <a:xfrm flipH="1">
            <a:off x="4188135" y="2322458"/>
            <a:ext cx="2616113" cy="168260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2404344" y="5301208"/>
            <a:ext cx="1488342" cy="3600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91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Acionando Led com botão...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66" y="1250128"/>
            <a:ext cx="4284476" cy="185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17032"/>
            <a:ext cx="3106561" cy="30596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3109316"/>
            <a:ext cx="3240360" cy="36320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Igual 3"/>
          <p:cNvSpPr/>
          <p:nvPr/>
        </p:nvSpPr>
        <p:spPr>
          <a:xfrm>
            <a:off x="4211960" y="4797152"/>
            <a:ext cx="1440160" cy="9361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183886" y="6134861"/>
            <a:ext cx="1332149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875015" y="3501008"/>
            <a:ext cx="2801441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98102" y="2279411"/>
            <a:ext cx="1521570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/>
              <a:t>Resistor de 10K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1619672" y="2179722"/>
            <a:ext cx="1152128" cy="12607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20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Buzzer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Os </a:t>
            </a:r>
            <a:r>
              <a:rPr lang="pt-BR" dirty="0" err="1"/>
              <a:t>buzzers</a:t>
            </a:r>
            <a:r>
              <a:rPr lang="pt-BR" dirty="0"/>
              <a:t>/piezos têm polaridade. </a:t>
            </a:r>
            <a:endParaRPr lang="pt-BR" dirty="0" smtClean="0"/>
          </a:p>
          <a:p>
            <a:r>
              <a:rPr lang="pt-BR" dirty="0" smtClean="0"/>
              <a:t>Os </a:t>
            </a:r>
            <a:r>
              <a:rPr lang="pt-BR" dirty="0"/>
              <a:t>dispositivos comerciais geralmente têm um terminal vermelho (+) e um preto (-). </a:t>
            </a:r>
            <a:endParaRPr lang="pt-BR" dirty="0" smtClean="0"/>
          </a:p>
          <a:p>
            <a:r>
              <a:rPr lang="pt-BR" dirty="0" smtClean="0"/>
              <a:t>Algumas </a:t>
            </a:r>
            <a:r>
              <a:rPr lang="pt-BR" dirty="0"/>
              <a:t>vezes é possível conseguir </a:t>
            </a:r>
            <a:r>
              <a:rPr lang="pt-BR" dirty="0" err="1"/>
              <a:t>buzzers</a:t>
            </a:r>
            <a:r>
              <a:rPr lang="pt-BR" dirty="0"/>
              <a:t>/piezos sem o invólucro de plástico e nesse caso terão a aparência de um disco metálico</a:t>
            </a:r>
            <a:r>
              <a:rPr lang="pt-BR" dirty="0" smtClean="0"/>
              <a:t>.</a:t>
            </a:r>
          </a:p>
          <a:p>
            <a:r>
              <a:rPr lang="pt-BR" dirty="0" smtClean="0"/>
              <a:t>Através de uma onda </a:t>
            </a:r>
            <a:r>
              <a:rPr lang="pt-BR" dirty="0"/>
              <a:t>quadrada de frequência </a:t>
            </a:r>
            <a:r>
              <a:rPr lang="pt-BR" dirty="0" smtClean="0"/>
              <a:t>ao </a:t>
            </a:r>
            <a:r>
              <a:rPr lang="pt-BR" dirty="0"/>
              <a:t>alto-falante, </a:t>
            </a:r>
            <a:r>
              <a:rPr lang="pt-BR" dirty="0" smtClean="0"/>
              <a:t>gera-se um </a:t>
            </a:r>
            <a:r>
              <a:rPr lang="pt-BR" dirty="0"/>
              <a:t>tom correspondente.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822" y="4653136"/>
            <a:ext cx="1508626" cy="16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5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Melodia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pt-BR" dirty="0" smtClean="0"/>
              <a:t>Existem </a:t>
            </a:r>
            <a:r>
              <a:rPr lang="pt-BR" dirty="0"/>
              <a:t>7 notas musicais básicas, também chamadas de notas naturais, são elas: Dó, Ré, </a:t>
            </a:r>
            <a:r>
              <a:rPr lang="pt-BR" dirty="0" err="1"/>
              <a:t>Mí</a:t>
            </a:r>
            <a:r>
              <a:rPr lang="pt-BR" dirty="0"/>
              <a:t>, Fá, Sol, Lá, </a:t>
            </a:r>
            <a:r>
              <a:rPr lang="pt-BR" dirty="0" err="1"/>
              <a:t>Sí</a:t>
            </a:r>
            <a:r>
              <a:rPr lang="pt-BR" dirty="0"/>
              <a:t>, representadas respectivamente por C, D, E, F, G, A, </a:t>
            </a:r>
            <a:r>
              <a:rPr lang="pt-BR" dirty="0" smtClean="0"/>
              <a:t>B. </a:t>
            </a:r>
            <a:r>
              <a:rPr lang="pt-BR" dirty="0"/>
              <a:t>Logo temos</a:t>
            </a:r>
            <a:r>
              <a:rPr lang="pt-BR" dirty="0" smtClean="0"/>
              <a:t>:</a:t>
            </a:r>
          </a:p>
          <a:p>
            <a:pPr fontAlgn="base"/>
            <a:r>
              <a:rPr lang="pt-BR" dirty="0" smtClean="0"/>
              <a:t>São representadas pelo comando </a:t>
            </a:r>
            <a:r>
              <a:rPr lang="pt-BR" b="1" dirty="0" err="1" smtClean="0">
                <a:solidFill>
                  <a:srgbClr val="0070C0"/>
                </a:solidFill>
              </a:rPr>
              <a:t>tone</a:t>
            </a:r>
            <a:r>
              <a:rPr lang="pt-BR" b="1" dirty="0" smtClean="0">
                <a:solidFill>
                  <a:srgbClr val="0070C0"/>
                </a:solidFill>
              </a:rPr>
              <a:t> </a:t>
            </a:r>
          </a:p>
          <a:p>
            <a:pPr fontAlgn="base"/>
            <a:r>
              <a:rPr lang="pt-BR" b="1" dirty="0" smtClean="0"/>
              <a:t>Sintaxe:</a:t>
            </a:r>
            <a:r>
              <a:rPr lang="pt-BR" b="1" dirty="0" smtClean="0">
                <a:solidFill>
                  <a:srgbClr val="0070C0"/>
                </a:solidFill>
              </a:rPr>
              <a:t> </a:t>
            </a:r>
            <a:r>
              <a:rPr lang="pt-BR" b="1" dirty="0" err="1" smtClean="0">
                <a:solidFill>
                  <a:srgbClr val="0070C0"/>
                </a:solidFill>
              </a:rPr>
              <a:t>tone</a:t>
            </a:r>
            <a:r>
              <a:rPr lang="pt-BR" b="1" dirty="0" smtClean="0">
                <a:solidFill>
                  <a:srgbClr val="0070C0"/>
                </a:solidFill>
              </a:rPr>
              <a:t> (pino, frequência, duração)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755576" y="6372036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https://ferpinheiro.wordpress.com/2011/08/28/tocando-musicas-com-o-arduino/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11" y="3713492"/>
            <a:ext cx="4145822" cy="79208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133826" y="4623519"/>
            <a:ext cx="4102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C4, G3, G3, G#3, G3,rest, B3, C4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/>
              <p:cNvSpPr/>
              <p:nvPr/>
            </p:nvSpPr>
            <p:spPr>
              <a:xfrm>
                <a:off x="3419872" y="5158166"/>
                <a:ext cx="3888432" cy="791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3200" dirty="0" smtClean="0"/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pt-BR" sz="3200" dirty="0"/>
                  <a:t> </a:t>
                </a:r>
                <a:r>
                  <a:rPr lang="pt-BR" sz="3200" dirty="0" smtClean="0"/>
                  <a:t>,</a:t>
                </a:r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pt-BR" sz="3200" dirty="0"/>
                  <a:t> </a:t>
                </a:r>
                <a:r>
                  <a:rPr lang="pt-BR" sz="3200" dirty="0" smtClean="0"/>
                  <a:t>,</a:t>
                </a:r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3200" dirty="0"/>
                  <a:t> </a:t>
                </a:r>
                <a:r>
                  <a:rPr lang="pt-BR" sz="3200" dirty="0" smtClean="0"/>
                  <a:t>,</a:t>
                </a:r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3200" dirty="0"/>
                  <a:t> </a:t>
                </a:r>
                <a:r>
                  <a:rPr lang="pt-BR" sz="3200" dirty="0" smtClean="0"/>
                  <a:t>,</a:t>
                </a:r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3200" dirty="0"/>
                  <a:t> </a:t>
                </a:r>
                <a:r>
                  <a:rPr lang="pt-BR" sz="3200" dirty="0" smtClean="0"/>
                  <a:t>,</a:t>
                </a:r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3200" dirty="0"/>
                  <a:t> </a:t>
                </a:r>
                <a:r>
                  <a:rPr lang="pt-BR" sz="3200" dirty="0" smtClean="0"/>
                  <a:t>,</a:t>
                </a:r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pt-BR" sz="3200" dirty="0"/>
                  <a:t> </a:t>
                </a:r>
                <a:endParaRPr lang="pt-BR" sz="3200" dirty="0"/>
              </a:p>
            </p:txBody>
          </p:sp>
        </mc:Choice>
        <mc:Fallback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5158166"/>
                <a:ext cx="3888432" cy="791114"/>
              </a:xfrm>
              <a:prstGeom prst="rect">
                <a:avLst/>
              </a:prstGeom>
              <a:blipFill rotWithShape="0"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/>
          <p:cNvSpPr txBox="1"/>
          <p:nvPr/>
        </p:nvSpPr>
        <p:spPr>
          <a:xfrm>
            <a:off x="2339752" y="4593902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Nota: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225239" y="5321062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Duração:</a:t>
            </a:r>
            <a:endParaRPr lang="pt-BR" sz="2400" dirty="0"/>
          </a:p>
        </p:txBody>
      </p:sp>
      <p:sp>
        <p:nvSpPr>
          <p:cNvPr id="12" name="Retângulo 11"/>
          <p:cNvSpPr/>
          <p:nvPr/>
        </p:nvSpPr>
        <p:spPr>
          <a:xfrm>
            <a:off x="251520" y="6021288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http://itp.nyu.edu/physcomp/labs/labs-arduino-digital-and-analog/tone-output-using-an-arduino/</a:t>
            </a:r>
          </a:p>
        </p:txBody>
      </p:sp>
    </p:spTree>
    <p:extLst>
      <p:ext uri="{BB962C8B-B14F-4D97-AF65-F5344CB8AC3E}">
        <p14:creationId xmlns:p14="http://schemas.microsoft.com/office/powerpoint/2010/main" val="140475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o </a:t>
            </a:r>
            <a:r>
              <a:rPr lang="pt-BR" dirty="0" err="1" smtClean="0"/>
              <a:t>Arduino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Projeto de hardware livre iniciado em 2005</a:t>
            </a:r>
          </a:p>
          <a:p>
            <a:r>
              <a:rPr lang="pt-BR" dirty="0" smtClean="0"/>
              <a:t>Engloba software e hardware e tem como objetivo fornecer uma plataforma fácil para prototipação de projetos interativos, utilizando um </a:t>
            </a:r>
            <a:r>
              <a:rPr lang="pt-BR" dirty="0" err="1" smtClean="0"/>
              <a:t>microcontrolador</a:t>
            </a:r>
            <a:r>
              <a:rPr lang="pt-BR" dirty="0" smtClean="0"/>
              <a:t>.</a:t>
            </a:r>
          </a:p>
          <a:p>
            <a:r>
              <a:rPr lang="pt-BR" dirty="0" smtClean="0"/>
              <a:t>É um “pequeno computador” programável para processar entradas/saídas</a:t>
            </a:r>
          </a:p>
          <a:p>
            <a:endParaRPr lang="pt-B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58" y="4815138"/>
            <a:ext cx="1872208" cy="151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211960" y="5218140"/>
            <a:ext cx="3207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/>
              <a:t>http://arduino.cc/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10558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56217"/>
            <a:ext cx="6707812" cy="574556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1520" y="6309320"/>
            <a:ext cx="864096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http://itp.nyu.edu/physcomp/labs/labs-arduino-digital-and-analog/tone-output-using-an-arduino/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146" y="158988"/>
            <a:ext cx="1526614" cy="2315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tângulo 6"/>
          <p:cNvSpPr/>
          <p:nvPr/>
        </p:nvSpPr>
        <p:spPr>
          <a:xfrm>
            <a:off x="1084552" y="4077072"/>
            <a:ext cx="360040" cy="2975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643" y="4582514"/>
            <a:ext cx="2619375" cy="971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ângulo 8"/>
          <p:cNvSpPr/>
          <p:nvPr/>
        </p:nvSpPr>
        <p:spPr>
          <a:xfrm>
            <a:off x="452162" y="1251686"/>
            <a:ext cx="6445944" cy="2956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251520" y="556217"/>
            <a:ext cx="1800200" cy="2804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6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Piano de Banana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2" y="1539377"/>
            <a:ext cx="3673144" cy="4913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78" y="2094801"/>
            <a:ext cx="4761488" cy="4286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/>
          <p:cNvSpPr/>
          <p:nvPr/>
        </p:nvSpPr>
        <p:spPr>
          <a:xfrm>
            <a:off x="1043608" y="6474822"/>
            <a:ext cx="7179414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http://www.loopycomputy.com/uploads/2/1/8/3/21834178/bananapiano_instructions.pdf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351282"/>
            <a:ext cx="3324225" cy="1666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65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Serial Monitor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Uma das formas de “</a:t>
            </a:r>
            <a:r>
              <a:rPr lang="pt-BR" dirty="0" err="1" smtClean="0"/>
              <a:t>debugar</a:t>
            </a:r>
            <a:r>
              <a:rPr lang="pt-BR" dirty="0" smtClean="0"/>
              <a:t>” um circuito é através do Serial Monitor</a:t>
            </a:r>
          </a:p>
          <a:p>
            <a:pPr lvl="1"/>
            <a:r>
              <a:rPr lang="pt-BR" dirty="0" smtClean="0"/>
              <a:t>Tools </a:t>
            </a:r>
            <a:r>
              <a:rPr lang="pt-BR" dirty="0" smtClean="0">
                <a:sym typeface="Wingdings" pitchFamily="2" charset="2"/>
              </a:rPr>
              <a:t> Serial Monitor ou clica em:</a:t>
            </a:r>
            <a:endParaRPr lang="pt-BR" dirty="0">
              <a:sym typeface="Wingdings" pitchFamily="2" charset="2"/>
            </a:endParaRPr>
          </a:p>
          <a:p>
            <a:r>
              <a:rPr lang="pt-BR" dirty="0" smtClean="0">
                <a:sym typeface="Wingdings" pitchFamily="2" charset="2"/>
              </a:rPr>
              <a:t>Para usar o terminal deve-se “inicializar” a porta, passando a velocidade em </a:t>
            </a:r>
            <a:r>
              <a:rPr lang="pt-BR" dirty="0" err="1" smtClean="0">
                <a:sym typeface="Wingdings" pitchFamily="2" charset="2"/>
              </a:rPr>
              <a:t>bps</a:t>
            </a:r>
            <a:endParaRPr lang="pt-BR" dirty="0" smtClean="0">
              <a:sym typeface="Wingdings" pitchFamily="2" charset="2"/>
            </a:endParaRPr>
          </a:p>
          <a:p>
            <a:pPr lvl="1"/>
            <a:r>
              <a:rPr lang="pt-BR" dirty="0" err="1" smtClean="0"/>
              <a:t>Serial.begin</a:t>
            </a:r>
            <a:r>
              <a:rPr lang="pt-BR" dirty="0" smtClean="0"/>
              <a:t>(9600);</a:t>
            </a:r>
          </a:p>
          <a:p>
            <a:r>
              <a:rPr lang="pt-BR" dirty="0" smtClean="0">
                <a:sym typeface="Wingdings" pitchFamily="2" charset="2"/>
              </a:rPr>
              <a:t>Para “imprimir” usa-se os comandos:</a:t>
            </a:r>
          </a:p>
          <a:p>
            <a:pPr lvl="1"/>
            <a:r>
              <a:rPr lang="pt-BR" dirty="0" err="1" smtClean="0">
                <a:sym typeface="Wingdings" pitchFamily="2" charset="2"/>
              </a:rPr>
              <a:t>Serial.print</a:t>
            </a:r>
            <a:r>
              <a:rPr lang="pt-BR" dirty="0" smtClean="0">
                <a:sym typeface="Wingdings" pitchFamily="2" charset="2"/>
              </a:rPr>
              <a:t>(mensagem);  não pula linha</a:t>
            </a:r>
          </a:p>
          <a:p>
            <a:pPr lvl="1"/>
            <a:r>
              <a:rPr lang="pt-BR" dirty="0" err="1">
                <a:sym typeface="Wingdings" pitchFamily="2" charset="2"/>
              </a:rPr>
              <a:t>Serial.println</a:t>
            </a:r>
            <a:r>
              <a:rPr lang="pt-BR" dirty="0">
                <a:sym typeface="Wingdings" pitchFamily="2" charset="2"/>
              </a:rPr>
              <a:t>(mensagem</a:t>
            </a:r>
            <a:r>
              <a:rPr lang="pt-BR" dirty="0" smtClean="0">
                <a:sym typeface="Wingdings" pitchFamily="2" charset="2"/>
              </a:rPr>
              <a:t>); </a:t>
            </a:r>
            <a:r>
              <a:rPr lang="pt-BR" dirty="0">
                <a:sym typeface="Wingdings" pitchFamily="2" charset="2"/>
              </a:rPr>
              <a:t> </a:t>
            </a:r>
            <a:r>
              <a:rPr lang="pt-BR" dirty="0" smtClean="0">
                <a:sym typeface="Wingdings" pitchFamily="2" charset="2"/>
              </a:rPr>
              <a:t>pula </a:t>
            </a:r>
            <a:r>
              <a:rPr lang="pt-BR" dirty="0">
                <a:sym typeface="Wingdings" pitchFamily="2" charset="2"/>
              </a:rPr>
              <a:t>linha</a:t>
            </a:r>
          </a:p>
          <a:p>
            <a:pPr lvl="1"/>
            <a:endParaRPr lang="pt-BR" dirty="0" smtClean="0"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132856"/>
            <a:ext cx="108012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74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Entradas Analógicas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Os pinos A0 até A5 podem medir a tensão aplicada neles.</a:t>
            </a:r>
          </a:p>
          <a:p>
            <a:r>
              <a:rPr lang="pt-BR" dirty="0" smtClean="0"/>
              <a:t>A tensão pode variar de 0 a 5V</a:t>
            </a:r>
          </a:p>
          <a:p>
            <a:r>
              <a:rPr lang="pt-BR" dirty="0" smtClean="0"/>
              <a:t>A função </a:t>
            </a:r>
            <a:r>
              <a:rPr lang="pt-BR" b="1" dirty="0" err="1" smtClean="0"/>
              <a:t>analogRead</a:t>
            </a:r>
            <a:r>
              <a:rPr lang="pt-BR" dirty="0" smtClean="0"/>
              <a:t> faz a leitura analógica e retorna um valor entre 0 (0 V) e 1023 (5V)</a:t>
            </a:r>
          </a:p>
          <a:p>
            <a:r>
              <a:rPr lang="pt-BR" dirty="0" smtClean="0"/>
              <a:t>Para converter um valor lido para o intervalo de 0 a 5, o valor deve ser dividido por 204,6 (1023/5)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702" y="4077072"/>
            <a:ext cx="3200210" cy="2672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5" y="4122574"/>
            <a:ext cx="4030941" cy="25740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70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Sensor de Luz - LDR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LDR </a:t>
            </a:r>
            <a:r>
              <a:rPr lang="pt-BR" dirty="0" smtClean="0"/>
              <a:t>(</a:t>
            </a:r>
            <a:r>
              <a:rPr lang="pt-BR" i="1" dirty="0" smtClean="0"/>
              <a:t>Light </a:t>
            </a:r>
            <a:r>
              <a:rPr lang="pt-BR" i="1" dirty="0" err="1"/>
              <a:t>Dependent</a:t>
            </a:r>
            <a:r>
              <a:rPr lang="pt-BR" i="1" dirty="0"/>
              <a:t> Resistor</a:t>
            </a:r>
            <a:r>
              <a:rPr lang="pt-BR" dirty="0"/>
              <a:t>), </a:t>
            </a:r>
            <a:r>
              <a:rPr lang="pt-BR" dirty="0" smtClean="0"/>
              <a:t>Resistor </a:t>
            </a:r>
            <a:r>
              <a:rPr lang="pt-BR" dirty="0"/>
              <a:t>Dependente de </a:t>
            </a:r>
            <a:r>
              <a:rPr lang="pt-BR" dirty="0" smtClean="0"/>
              <a:t>Luz</a:t>
            </a:r>
          </a:p>
          <a:p>
            <a:r>
              <a:rPr lang="pt-BR" dirty="0"/>
              <a:t>É</a:t>
            </a:r>
            <a:r>
              <a:rPr lang="pt-BR" dirty="0" smtClean="0"/>
              <a:t> </a:t>
            </a:r>
            <a:r>
              <a:rPr lang="pt-BR" dirty="0"/>
              <a:t>um </a:t>
            </a:r>
            <a:r>
              <a:rPr lang="pt-BR" dirty="0" smtClean="0"/>
              <a:t>resistor </a:t>
            </a:r>
            <a:r>
              <a:rPr lang="pt-BR" dirty="0"/>
              <a:t>cuja resistência varia conforme a intensidade da luz </a:t>
            </a:r>
            <a:r>
              <a:rPr lang="pt-BR" dirty="0" smtClean="0"/>
              <a:t>que </a:t>
            </a:r>
            <a:r>
              <a:rPr lang="pt-BR" dirty="0"/>
              <a:t>incide sobre ele. </a:t>
            </a:r>
            <a:endParaRPr lang="pt-BR" dirty="0" smtClean="0"/>
          </a:p>
          <a:p>
            <a:r>
              <a:rPr lang="pt-BR" dirty="0" smtClean="0"/>
              <a:t>À </a:t>
            </a:r>
            <a:r>
              <a:rPr lang="pt-BR" dirty="0"/>
              <a:t>medida que a intensidade da luz aumenta, a sua resistência diminui. </a:t>
            </a:r>
            <a:endParaRPr lang="pt-B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437112"/>
            <a:ext cx="29051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98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94296" y="2442865"/>
            <a:ext cx="3353590" cy="240669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 de Luz - LDR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914400" y="5517232"/>
            <a:ext cx="7772400" cy="1080120"/>
          </a:xfrm>
        </p:spPr>
        <p:txBody>
          <a:bodyPr/>
          <a:lstStyle/>
          <a:p>
            <a:r>
              <a:rPr lang="pt-BR" dirty="0" smtClean="0"/>
              <a:t>Resultados variam de :</a:t>
            </a:r>
          </a:p>
          <a:p>
            <a:pPr lvl="1"/>
            <a:r>
              <a:rPr lang="pt-BR" dirty="0" smtClean="0"/>
              <a:t>0 (ausência de luz) a 1023 (intensidade máxima de luz)</a:t>
            </a:r>
            <a:endParaRPr lang="pt-B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88838"/>
            <a:ext cx="3528392" cy="3334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7504" y="3005769"/>
            <a:ext cx="1967205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pt-BR" sz="2400" dirty="0" smtClean="0"/>
              <a:t>Resistor de 10K</a:t>
            </a:r>
            <a:endParaRPr lang="pt-BR" sz="2400" dirty="0"/>
          </a:p>
        </p:txBody>
      </p:sp>
      <p:cxnSp>
        <p:nvCxnSpPr>
          <p:cNvPr id="6" name="Conector de seta reta 5"/>
          <p:cNvCxnSpPr>
            <a:stCxn id="4" idx="3"/>
          </p:cNvCxnSpPr>
          <p:nvPr/>
        </p:nvCxnSpPr>
        <p:spPr>
          <a:xfrm>
            <a:off x="2074709" y="3236602"/>
            <a:ext cx="337051" cy="8404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66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 de Luz </a:t>
            </a:r>
            <a:r>
              <a:rPr lang="pt-BR" dirty="0" smtClean="0"/>
              <a:t>– LDR (média)</a:t>
            </a:r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3384376" cy="4788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70" y="2623057"/>
            <a:ext cx="5542434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760102" y="2624805"/>
            <a:ext cx="348402" cy="21307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8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 de temperatura – LM35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Arduino</a:t>
            </a:r>
            <a:r>
              <a:rPr lang="pt-BR" dirty="0" smtClean="0"/>
              <a:t> aceita valores inteiros que vão de 0 a 1023 (2</a:t>
            </a:r>
            <a:r>
              <a:rPr lang="pt-BR" baseline="30000" dirty="0" smtClean="0"/>
              <a:t>10</a:t>
            </a:r>
            <a:r>
              <a:rPr lang="pt-BR" dirty="0" smtClean="0"/>
              <a:t>)</a:t>
            </a:r>
          </a:p>
          <a:p>
            <a:r>
              <a:rPr lang="pt-BR" dirty="0" smtClean="0"/>
              <a:t>O </a:t>
            </a:r>
            <a:r>
              <a:rPr lang="pt-BR" dirty="0" err="1" smtClean="0"/>
              <a:t>Arduino</a:t>
            </a:r>
            <a:r>
              <a:rPr lang="pt-BR" dirty="0" smtClean="0"/>
              <a:t> alimenta o sensor com 5 V</a:t>
            </a:r>
          </a:p>
          <a:p>
            <a:r>
              <a:rPr lang="pt-BR" dirty="0" smtClean="0"/>
              <a:t>Para converter um valor de tensão analógico em temperatura, tem-se a seguinte fórmula: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59" y="3212976"/>
            <a:ext cx="3051994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1854378" y="3933056"/>
                <a:ext cx="4081054" cy="79367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/>
                        </a:rPr>
                        <m:t>𝑡𝑒𝑚𝑝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>
                        <a:rPr lang="pt-BR" sz="2400" b="0" i="1" smtClean="0">
                          <a:latin typeface="Cambria Math"/>
                        </a:rPr>
                        <m:t>𝑣𝑎𝑙𝑜𝑟</m:t>
                      </m:r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r>
                        <a:rPr lang="pt-BR" sz="2400" b="0" i="1" smtClean="0">
                          <a:latin typeface="Cambria Math"/>
                        </a:rPr>
                        <m:t>𝑙𝑖𝑑𝑜</m:t>
                      </m:r>
                      <m:r>
                        <a:rPr lang="pt-BR" sz="2400" b="0" i="1" smtClean="0">
                          <a:latin typeface="Cambria Math"/>
                        </a:rPr>
                        <m:t> ∗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5 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𝑣𝑜𝑙𝑡𝑠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102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378" y="3933056"/>
                <a:ext cx="4081054" cy="7936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265481" y="6063679"/>
                <a:ext cx="7258847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/>
                      </a:rPr>
                      <m:t>𝑡𝑒𝑚𝑝</m:t>
                    </m:r>
                    <m:r>
                      <a:rPr lang="pt-BR" sz="2400" b="0" i="1" smtClean="0">
                        <a:latin typeface="Cambria Math"/>
                      </a:rPr>
                      <m:t>=</m:t>
                    </m:r>
                    <m:r>
                      <a:rPr lang="pt-BR" sz="2400" b="0" i="1" smtClean="0">
                        <a:latin typeface="Cambria Math"/>
                      </a:rPr>
                      <m:t>𝑣𝑎𝑙𝑜𝑟</m:t>
                    </m:r>
                    <m:r>
                      <a:rPr lang="pt-BR" sz="2400" b="0" i="1" smtClean="0">
                        <a:latin typeface="Cambria Math"/>
                      </a:rPr>
                      <m:t> </m:t>
                    </m:r>
                    <m:r>
                      <a:rPr lang="pt-BR" sz="2400" b="0" i="1" smtClean="0">
                        <a:latin typeface="Cambria Math"/>
                      </a:rPr>
                      <m:t>𝑙𝑖𝑑𝑜</m:t>
                    </m:r>
                    <m:r>
                      <a:rPr lang="pt-BR" sz="2400" b="0" i="1" smtClean="0">
                        <a:latin typeface="Cambria Math"/>
                      </a:rPr>
                      <m:t> ∗</m:t>
                    </m:r>
                  </m:oMath>
                </a14:m>
                <a:r>
                  <a:rPr lang="pt-BR" sz="2400" dirty="0" smtClean="0"/>
                  <a:t>  </a:t>
                </a:r>
                <a:r>
                  <a:rPr lang="pt-BR" sz="2400" dirty="0"/>
                  <a:t>0.4887585532746823069403714565</a:t>
                </a: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1" y="6063679"/>
                <a:ext cx="725884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9" t="-7792" r="-503" b="-298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Igual 4"/>
          <p:cNvSpPr/>
          <p:nvPr/>
        </p:nvSpPr>
        <p:spPr>
          <a:xfrm>
            <a:off x="3551404" y="5046253"/>
            <a:ext cx="687003" cy="68700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8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Sensor de temperatura – LM35</a:t>
            </a:r>
            <a:endParaRPr lang="pt-BR" dirty="0"/>
          </a:p>
        </p:txBody>
      </p:sp>
      <p:pic>
        <p:nvPicPr>
          <p:cNvPr id="1026" name="Picture 2" descr="Arduino+LM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4" y="1268760"/>
            <a:ext cx="424046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48" y="2750617"/>
            <a:ext cx="5572811" cy="40627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716016" y="1556792"/>
            <a:ext cx="3744416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O uso da média é interessante para ambientes externos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3423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Piano de Luz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09" y="44624"/>
            <a:ext cx="4850195" cy="33541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2624568"/>
            <a:ext cx="6696744" cy="4233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6409197" y="4131053"/>
            <a:ext cx="1967205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pt-BR" sz="2400" dirty="0" smtClean="0"/>
              <a:t>Resistor de 10K</a:t>
            </a:r>
            <a:endParaRPr lang="pt-BR" sz="2400" dirty="0"/>
          </a:p>
        </p:txBody>
      </p:sp>
      <p:cxnSp>
        <p:nvCxnSpPr>
          <p:cNvPr id="7" name="Conector de seta reta 6"/>
          <p:cNvCxnSpPr>
            <a:stCxn id="6" idx="3"/>
          </p:cNvCxnSpPr>
          <p:nvPr/>
        </p:nvCxnSpPr>
        <p:spPr>
          <a:xfrm flipV="1">
            <a:off x="8376402" y="3398739"/>
            <a:ext cx="156038" cy="9631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30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 err="1" smtClean="0"/>
              <a:t>Arduino</a:t>
            </a:r>
            <a:r>
              <a:rPr lang="pt-BR" dirty="0" smtClean="0"/>
              <a:t> é um computador como qualquer outro: possui microprocessador, memória RAM, memória </a:t>
            </a:r>
            <a:r>
              <a:rPr lang="pt-BR" dirty="0" err="1" smtClean="0"/>
              <a:t>ﬂash</a:t>
            </a:r>
            <a:r>
              <a:rPr lang="pt-BR" dirty="0" smtClean="0"/>
              <a:t> (para guardar o software), temporizadores, contadores, ...</a:t>
            </a:r>
          </a:p>
          <a:p>
            <a:r>
              <a:rPr lang="pt-BR" dirty="0" smtClean="0"/>
              <a:t>O projeto mais básico é o Uno, porém muitos “produtos” </a:t>
            </a:r>
            <a:r>
              <a:rPr lang="pt-BR" dirty="0" err="1" smtClean="0"/>
              <a:t>Arduinos</a:t>
            </a:r>
            <a:r>
              <a:rPr lang="pt-BR" dirty="0" smtClean="0"/>
              <a:t> são encontrados com modificações de acordo com suas aplicações (arduino.cc/</a:t>
            </a:r>
            <a:r>
              <a:rPr lang="pt-BR" dirty="0" err="1" smtClean="0"/>
              <a:t>en</a:t>
            </a:r>
            <a:r>
              <a:rPr lang="pt-BR" dirty="0" smtClean="0"/>
              <a:t>/</a:t>
            </a:r>
            <a:r>
              <a:rPr lang="pt-BR" dirty="0" err="1" smtClean="0"/>
              <a:t>Main</a:t>
            </a:r>
            <a:r>
              <a:rPr lang="pt-BR" dirty="0" smtClean="0"/>
              <a:t>/</a:t>
            </a:r>
            <a:r>
              <a:rPr lang="pt-BR" dirty="0" err="1" smtClean="0"/>
              <a:t>Products</a:t>
            </a:r>
            <a:r>
              <a:rPr lang="pt-BR" dirty="0" smtClean="0"/>
              <a:t>)</a:t>
            </a:r>
          </a:p>
          <a:p>
            <a:r>
              <a:rPr lang="pt-BR" dirty="0" smtClean="0"/>
              <a:t>Difere de um computador pelo poder de processamento / tamanho, e formas diferentes de interação, pois as entradas/saídas são circuitos elétricos / eletrônicos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84626"/>
            <a:ext cx="1428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863" y="5622751"/>
            <a:ext cx="11906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370" y="5508040"/>
            <a:ext cx="1860798" cy="1305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48" y="5275770"/>
            <a:ext cx="2047912" cy="146559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979712" y="5384626"/>
            <a:ext cx="432048" cy="49264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2555776" y="5622751"/>
            <a:ext cx="360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Sensores de gás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BR" sz="1800" dirty="0" smtClean="0"/>
              <a:t>MQ-2 </a:t>
            </a:r>
            <a:r>
              <a:rPr lang="pt-BR" sz="1800" dirty="0"/>
              <a:t>- Gás Inflamável e Fumaça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MQ-3 </a:t>
            </a:r>
            <a:r>
              <a:rPr lang="pt-BR" sz="1800" dirty="0"/>
              <a:t>- Álcool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MQ-4 </a:t>
            </a:r>
            <a:r>
              <a:rPr lang="pt-BR" sz="1800" dirty="0"/>
              <a:t>- Metano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MQ-5 </a:t>
            </a:r>
            <a:r>
              <a:rPr lang="pt-BR" sz="1800" dirty="0"/>
              <a:t>- GLP (Gás de Cozinha) e Gás Natural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MQ-6 </a:t>
            </a:r>
            <a:r>
              <a:rPr lang="pt-BR" sz="1800" dirty="0"/>
              <a:t>- </a:t>
            </a:r>
            <a:r>
              <a:rPr lang="pt-BR" sz="1800" dirty="0" smtClean="0"/>
              <a:t>GLP, </a:t>
            </a:r>
            <a:r>
              <a:rPr lang="pt-BR" sz="1800" dirty="0"/>
              <a:t>Propano, </a:t>
            </a:r>
            <a:r>
              <a:rPr lang="pt-BR" sz="1800" dirty="0" err="1"/>
              <a:t>Isobutano</a:t>
            </a:r>
            <a:r>
              <a:rPr lang="pt-BR" sz="1800" dirty="0"/>
              <a:t> e Gás Natural Liquefeito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MQ-7 </a:t>
            </a:r>
            <a:r>
              <a:rPr lang="pt-BR" sz="1800" dirty="0"/>
              <a:t>- Monóxido de Carbono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MQ-8 </a:t>
            </a:r>
            <a:r>
              <a:rPr lang="pt-BR" sz="1800" dirty="0"/>
              <a:t>- Hidrogênio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MQ-9 </a:t>
            </a:r>
            <a:r>
              <a:rPr lang="pt-BR" sz="1800" dirty="0"/>
              <a:t>- Monóxido de Carbono e Gases Inflamáveis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MQ-131 </a:t>
            </a:r>
            <a:r>
              <a:rPr lang="pt-BR" sz="1800" dirty="0"/>
              <a:t>– Ozônio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MQ-135 </a:t>
            </a:r>
            <a:r>
              <a:rPr lang="pt-BR" sz="1800" dirty="0"/>
              <a:t>– Qualidade do ar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MQ-136 </a:t>
            </a:r>
            <a:r>
              <a:rPr lang="pt-BR" sz="1800" dirty="0"/>
              <a:t>– Sulfeto de Hidrogênio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MQ-137 </a:t>
            </a:r>
            <a:r>
              <a:rPr lang="pt-BR" sz="1800" dirty="0"/>
              <a:t>– Amônia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MQ-138 </a:t>
            </a:r>
            <a:r>
              <a:rPr lang="pt-BR" sz="1800" dirty="0"/>
              <a:t>– Benzeno, tolueno, álcool, acetona, propano, gás formaldeído, hidrogênio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MQ-214 </a:t>
            </a:r>
            <a:r>
              <a:rPr lang="pt-BR" sz="1800" dirty="0"/>
              <a:t>– Metano e gás natural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MQ-216 </a:t>
            </a:r>
            <a:r>
              <a:rPr lang="pt-BR" sz="1800" dirty="0"/>
              <a:t>– Gás natural e gás de carvão</a:t>
            </a:r>
          </a:p>
          <a:p>
            <a:pPr>
              <a:spcBef>
                <a:spcPts val="0"/>
              </a:spcBef>
            </a:pPr>
            <a:r>
              <a:rPr lang="pt-BR" sz="1800" dirty="0" smtClean="0"/>
              <a:t>MQ-303A </a:t>
            </a:r>
            <a:r>
              <a:rPr lang="pt-BR" sz="1800" dirty="0"/>
              <a:t>– Álcool, Etanol e </a:t>
            </a:r>
            <a:r>
              <a:rPr lang="pt-BR" sz="1800" dirty="0" smtClean="0"/>
              <a:t>fumaça</a:t>
            </a:r>
            <a:endParaRPr lang="pt-BR" sz="1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5229200"/>
            <a:ext cx="1808133" cy="149805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98794" y="6372036"/>
            <a:ext cx="4989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http://playground.arduino.cc/Main/MQGasSensors</a:t>
            </a:r>
            <a:endParaRPr lang="pt-BR" dirty="0"/>
          </a:p>
        </p:txBody>
      </p:sp>
      <p:pic>
        <p:nvPicPr>
          <p:cNvPr id="6" name="Picture 2" descr="Detalhe módulo sensor de gás MQ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74638"/>
            <a:ext cx="2482353" cy="18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29" y="2708920"/>
            <a:ext cx="1994235" cy="160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71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Outros Sensores</a:t>
            </a:r>
            <a:endParaRPr lang="pt-B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8" y="2042628"/>
            <a:ext cx="1901160" cy="110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573089" y="3131676"/>
            <a:ext cx="160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Sensor ultrassom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6" y="4416461"/>
            <a:ext cx="2073830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876306" y="6156012"/>
            <a:ext cx="2023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Sensor Infra vermelho</a:t>
            </a:r>
          </a:p>
        </p:txBody>
      </p:sp>
      <p:pic>
        <p:nvPicPr>
          <p:cNvPr id="17" name="Picture 2" descr="Modulo reconhecimento de cor TCS230 - TCS3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78" y="1484784"/>
            <a:ext cx="2016224" cy="16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2843808" y="3097763"/>
            <a:ext cx="2122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Sensor RGB – TCS 230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775" y="248202"/>
            <a:ext cx="2114673" cy="2028670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6044168" y="2292324"/>
            <a:ext cx="3029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Sensor de Umidade e Temperatura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2688269"/>
            <a:ext cx="2270373" cy="1999810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6228184" y="4756477"/>
            <a:ext cx="2569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Sensor de Temperatura </a:t>
            </a:r>
            <a:r>
              <a:rPr lang="pt-BR" dirty="0" smtClean="0"/>
              <a:t>DS18B20 - a </a:t>
            </a:r>
            <a:r>
              <a:rPr lang="pt-BR" dirty="0"/>
              <a:t>Prova D'água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7181" y="3760533"/>
            <a:ext cx="2183686" cy="2325076"/>
          </a:xfrm>
          <a:prstGeom prst="rect">
            <a:avLst/>
          </a:prstGeom>
        </p:spPr>
      </p:pic>
      <p:sp>
        <p:nvSpPr>
          <p:cNvPr id="27" name="Retângulo 26"/>
          <p:cNvSpPr/>
          <p:nvPr/>
        </p:nvSpPr>
        <p:spPr>
          <a:xfrm>
            <a:off x="3658139" y="5982052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Sensor de Umidade do Solo</a:t>
            </a:r>
          </a:p>
        </p:txBody>
      </p:sp>
    </p:spTree>
    <p:extLst>
      <p:ext uri="{BB962C8B-B14F-4D97-AF65-F5344CB8AC3E}">
        <p14:creationId xmlns:p14="http://schemas.microsoft.com/office/powerpoint/2010/main" val="11164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Outros Sensores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268760"/>
            <a:ext cx="2270418" cy="227041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3529" y="285293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http://arduinobasics.blogspot.com.br/2014/08/grove-water-sensor.html</a:t>
            </a:r>
          </a:p>
        </p:txBody>
      </p:sp>
      <p:sp>
        <p:nvSpPr>
          <p:cNvPr id="6" name="Retângulo 5"/>
          <p:cNvSpPr/>
          <p:nvPr/>
        </p:nvSpPr>
        <p:spPr>
          <a:xfrm>
            <a:off x="4800600" y="21651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www.filipeflop.com/pd-b473d-sensor-de-som-ky-038-microfone.html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74638"/>
            <a:ext cx="2232510" cy="190480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427984" y="45828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hlinkClick r:id="rId4"/>
              </a:rPr>
              <a:t>http://</a:t>
            </a:r>
            <a:r>
              <a:rPr lang="pt-BR" dirty="0" smtClean="0">
                <a:hlinkClick r:id="rId4"/>
              </a:rPr>
              <a:t>www.filipeflop.com/pd-b4efd-sensor-hall-ky-003.html</a:t>
            </a:r>
            <a:r>
              <a:rPr lang="pt-BR" dirty="0" smtClean="0"/>
              <a:t> - sensor magnético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89" y="2780928"/>
            <a:ext cx="2091503" cy="181729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79512" y="515893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http://www.filipeflop.com/pd-b8f7a-sensor-de-vibracao-sw18010p.html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36" y="3478881"/>
            <a:ext cx="2670225" cy="175974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054640" y="5114374"/>
            <a:ext cx="1911859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 . .</a:t>
            </a:r>
            <a:endParaRPr lang="pt-BR" sz="115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915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8072" y="2646040"/>
            <a:ext cx="7772400" cy="1143000"/>
          </a:xfrm>
        </p:spPr>
        <p:txBody>
          <a:bodyPr/>
          <a:lstStyle/>
          <a:p>
            <a:r>
              <a:rPr lang="pt-BR" dirty="0" smtClean="0"/>
              <a:t>Alguns Projetos com </a:t>
            </a:r>
            <a:r>
              <a:rPr lang="pt-BR" dirty="0" err="1" smtClean="0"/>
              <a:t>Arduino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57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Robótica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8" y="1419909"/>
            <a:ext cx="2880591" cy="218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1" y="446430"/>
            <a:ext cx="3430588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983" y="2171685"/>
            <a:ext cx="3118716" cy="231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147" y="4077072"/>
            <a:ext cx="31146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3717032"/>
            <a:ext cx="2765138" cy="272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Multirotor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382713"/>
            <a:ext cx="453707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865563"/>
            <a:ext cx="4751387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861048"/>
            <a:ext cx="377983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07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Impressora 3D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193935"/>
            <a:ext cx="2304255" cy="337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6" descr="C:\camera utf - 030614\DCIM\101NIKON\DSCN08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4" y="1552575"/>
            <a:ext cx="3243213" cy="243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251" y="266851"/>
            <a:ext cx="2912765" cy="388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8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Rastreamento de Animais</a:t>
            </a:r>
          </a:p>
        </p:txBody>
      </p:sp>
      <p:pic>
        <p:nvPicPr>
          <p:cNvPr id="30723" name="Picture 2" descr="C:\bkp note\bkp note\d\projetos labsin\Videos\wesley\1907831_791395310904780_3038747199828132447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423566"/>
            <a:ext cx="3940175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3" descr="C:\bkp note\bkp note\d\projetos labsin\Videos\wesley\10271419_791395454238099_8660626825759826158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8" y="1601366"/>
            <a:ext cx="3613150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C:\bkp note\bkp note\d\projetos labsin\Videos\wesley\10431117_791395827571395_5334857372754275311_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3655591"/>
            <a:ext cx="35845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3716338"/>
            <a:ext cx="1711325" cy="30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4422353"/>
            <a:ext cx="347980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71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Robótica Educacional</a:t>
            </a:r>
          </a:p>
        </p:txBody>
      </p:sp>
      <p:pic>
        <p:nvPicPr>
          <p:cNvPr id="32775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10543"/>
            <a:ext cx="5040560" cy="336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898466"/>
            <a:ext cx="2008187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67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Domótica</a:t>
            </a:r>
            <a:endParaRPr lang="pt-BR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81" y="2938472"/>
            <a:ext cx="5352171" cy="298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Pedro\Dropbox\Arquivos Primo\Fotos Lab\DSCN237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24" y="411242"/>
            <a:ext cx="3026914" cy="227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77" y="2938471"/>
            <a:ext cx="1655805" cy="12418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81" y="4437112"/>
            <a:ext cx="2586681" cy="19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Iniciando....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690864" cy="4997152"/>
          </a:xfrm>
        </p:spPr>
        <p:txBody>
          <a:bodyPr>
            <a:normAutofit/>
          </a:bodyPr>
          <a:lstStyle/>
          <a:p>
            <a:r>
              <a:rPr lang="pt-BR" dirty="0" smtClean="0"/>
              <a:t>Instalando o ambiente de programação</a:t>
            </a:r>
          </a:p>
          <a:p>
            <a:pPr lvl="1"/>
            <a:r>
              <a:rPr lang="pt-BR" dirty="0" smtClean="0"/>
              <a:t>Baixe e instale o software do instalador </a:t>
            </a:r>
            <a:r>
              <a:rPr lang="pt-BR" dirty="0" err="1" smtClean="0"/>
              <a:t>windows</a:t>
            </a:r>
            <a:r>
              <a:rPr lang="pt-BR" dirty="0" smtClean="0"/>
              <a:t> </a:t>
            </a:r>
            <a:r>
              <a:rPr lang="pt-BR" dirty="0"/>
              <a:t>(https://www.arduino.cc/en/Main/Software)</a:t>
            </a:r>
            <a:endParaRPr lang="pt-BR" dirty="0" smtClean="0"/>
          </a:p>
          <a:p>
            <a:pPr lvl="1"/>
            <a:r>
              <a:rPr lang="pt-BR" dirty="0" smtClean="0"/>
              <a:t>Rode a IDE do </a:t>
            </a:r>
            <a:r>
              <a:rPr lang="pt-BR" dirty="0" err="1" smtClean="0"/>
              <a:t>Arduino</a:t>
            </a:r>
            <a:endParaRPr lang="pt-BR" dirty="0" smtClean="0"/>
          </a:p>
          <a:p>
            <a:pPr lvl="1"/>
            <a:r>
              <a:rPr lang="pt-BR" dirty="0" smtClean="0"/>
              <a:t>Instale o cabo USB no </a:t>
            </a:r>
            <a:r>
              <a:rPr lang="pt-BR" dirty="0" err="1" smtClean="0"/>
              <a:t>Arduino</a:t>
            </a:r>
            <a:r>
              <a:rPr lang="pt-BR" dirty="0" smtClean="0"/>
              <a:t> e computador</a:t>
            </a:r>
          </a:p>
          <a:p>
            <a:pPr lvl="1"/>
            <a:endParaRPr lang="pt-B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029" y="1340768"/>
            <a:ext cx="4035362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146420" y="5963750"/>
            <a:ext cx="1845778" cy="2015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92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Catracas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036061"/>
            <a:ext cx="3420545" cy="256540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57" y="1749833"/>
            <a:ext cx="3375731" cy="228622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10" y="4509120"/>
            <a:ext cx="3473301" cy="20923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764" y="1124744"/>
            <a:ext cx="3409869" cy="21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3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Alimentador de aves</a:t>
            </a:r>
          </a:p>
        </p:txBody>
      </p:sp>
      <p:sp>
        <p:nvSpPr>
          <p:cNvPr id="38915" name="Espaço Reservado para Conteúdo 2"/>
          <p:cNvSpPr>
            <a:spLocks noGrp="1"/>
          </p:cNvSpPr>
          <p:nvPr>
            <p:ph idx="1"/>
          </p:nvPr>
        </p:nvSpPr>
        <p:spPr>
          <a:xfrm>
            <a:off x="982663" y="4575175"/>
            <a:ext cx="4244975" cy="2239963"/>
          </a:xfrm>
        </p:spPr>
        <p:txBody>
          <a:bodyPr/>
          <a:lstStyle/>
          <a:p>
            <a:r>
              <a:rPr lang="pt-BR" sz="2800" dirty="0" smtClean="0"/>
              <a:t>Aviários </a:t>
            </a:r>
          </a:p>
          <a:p>
            <a:r>
              <a:rPr lang="pt-BR" sz="2800" dirty="0" smtClean="0"/>
              <a:t>Estimulo :</a:t>
            </a:r>
          </a:p>
          <a:p>
            <a:pPr lvl="1"/>
            <a:r>
              <a:rPr lang="pt-BR" sz="2400" dirty="0" smtClean="0"/>
              <a:t>Visual</a:t>
            </a:r>
          </a:p>
          <a:p>
            <a:pPr lvl="1"/>
            <a:r>
              <a:rPr lang="pt-BR" sz="2400" dirty="0" smtClean="0"/>
              <a:t>Sonoro</a:t>
            </a:r>
          </a:p>
        </p:txBody>
      </p:sp>
      <p:pic>
        <p:nvPicPr>
          <p:cNvPr id="38916" name="Picture 3" descr="C:\Users\Pedro\Dropbox\Arquivos Primo\Fotos Lab\DSCN26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992313"/>
            <a:ext cx="3132138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4" descr="C:\Users\Pedro\Dropbox\Arquivos Primo\Fotos Lab\DSCN27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366838"/>
            <a:ext cx="2808288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4" descr="Portal Embrap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5229225"/>
            <a:ext cx="152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CaixaDeTexto 7"/>
          <p:cNvSpPr txBox="1">
            <a:spLocks noChangeArrowheads="1"/>
          </p:cNvSpPr>
          <p:nvPr/>
        </p:nvSpPr>
        <p:spPr bwMode="auto">
          <a:xfrm>
            <a:off x="7308850" y="6021388"/>
            <a:ext cx="1171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sz="1800"/>
              <a:t>Concórdia</a:t>
            </a:r>
          </a:p>
        </p:txBody>
      </p:sp>
    </p:spTree>
    <p:extLst>
      <p:ext uri="{BB962C8B-B14F-4D97-AF65-F5344CB8AC3E}">
        <p14:creationId xmlns:p14="http://schemas.microsoft.com/office/powerpoint/2010/main" val="138539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Câmara de Gases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860032" y="1447800"/>
            <a:ext cx="3826768" cy="4572000"/>
          </a:xfrm>
        </p:spPr>
        <p:txBody>
          <a:bodyPr/>
          <a:lstStyle/>
          <a:p>
            <a:r>
              <a:rPr lang="pt-BR" dirty="0" smtClean="0"/>
              <a:t>MQ-4 (metano)</a:t>
            </a:r>
          </a:p>
          <a:p>
            <a:r>
              <a:rPr lang="pt-BR" dirty="0" smtClean="0"/>
              <a:t>MQ-8 (hidrogênio)</a:t>
            </a:r>
          </a:p>
          <a:p>
            <a:r>
              <a:rPr lang="pt-BR" dirty="0" smtClean="0"/>
              <a:t>MG-811 (dióxido carbono)</a:t>
            </a:r>
          </a:p>
          <a:p>
            <a:r>
              <a:rPr lang="pt-BR" dirty="0" smtClean="0"/>
              <a:t>GY-65 (pressão digital)</a:t>
            </a:r>
          </a:p>
          <a:p>
            <a:r>
              <a:rPr lang="pt-BR" dirty="0" smtClean="0"/>
              <a:t>LM35 (temperatura)</a:t>
            </a:r>
            <a:endParaRPr lang="pt-BR" dirty="0"/>
          </a:p>
        </p:txBody>
      </p:sp>
      <p:pic>
        <p:nvPicPr>
          <p:cNvPr id="4" name="Imagem 3" descr="C:\Users\Regeane Mendes\Downloads\IMG_20150619_103846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1417638"/>
            <a:ext cx="3888432" cy="46021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4572000" y="436510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/>
              <a:t>Controle dos </a:t>
            </a:r>
            <a:r>
              <a:rPr lang="pt-BR" sz="2400" dirty="0"/>
              <a:t>processos de geração de gases combustíveis</a:t>
            </a:r>
          </a:p>
        </p:txBody>
      </p:sp>
    </p:spTree>
    <p:extLst>
      <p:ext uri="{BB962C8B-B14F-4D97-AF65-F5344CB8AC3E}">
        <p14:creationId xmlns:p14="http://schemas.microsoft.com/office/powerpoint/2010/main" val="423024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182563" y="5767388"/>
            <a:ext cx="89614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pt-BR" sz="4800" b="1">
                <a:solidFill>
                  <a:srgbClr val="5B40F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Dúvidas e Considerações</a:t>
            </a:r>
          </a:p>
        </p:txBody>
      </p:sp>
      <p:pic>
        <p:nvPicPr>
          <p:cNvPr id="41987" name="Picture 3" descr="questions-fix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23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Contato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Hamilton </a:t>
            </a:r>
            <a:r>
              <a:rPr lang="pt-BR" b="1" dirty="0"/>
              <a:t>Pereira da </a:t>
            </a:r>
            <a:r>
              <a:rPr lang="pt-BR" b="1" dirty="0" smtClean="0"/>
              <a:t>Silva</a:t>
            </a:r>
          </a:p>
          <a:p>
            <a:pPr lvl="1"/>
            <a:r>
              <a:rPr lang="pt-BR" dirty="0" smtClean="0"/>
              <a:t>hamilton.pereiradasilva@gmail.com</a:t>
            </a:r>
            <a:endParaRPr lang="pt-BR" dirty="0"/>
          </a:p>
          <a:p>
            <a:r>
              <a:rPr lang="pt-BR" b="1" dirty="0" smtClean="0"/>
              <a:t>Pedro </a:t>
            </a:r>
            <a:r>
              <a:rPr lang="pt-BR" b="1" dirty="0"/>
              <a:t>Luiz de Paula Filho</a:t>
            </a:r>
          </a:p>
          <a:p>
            <a:pPr lvl="1"/>
            <a:r>
              <a:rPr lang="pt-BR" dirty="0" smtClean="0"/>
              <a:t>plpf2004@gmail.com</a:t>
            </a:r>
          </a:p>
          <a:p>
            <a:r>
              <a:rPr lang="pt-BR" b="1" dirty="0"/>
              <a:t>Gustavo Fernando Pinheiro da </a:t>
            </a:r>
            <a:r>
              <a:rPr lang="pt-BR" b="1" dirty="0" smtClean="0"/>
              <a:t>Silva</a:t>
            </a:r>
          </a:p>
          <a:p>
            <a:pPr lvl="1"/>
            <a:r>
              <a:rPr lang="pt-BR" dirty="0"/>
              <a:t>gustavofpsilva@outlook.com</a:t>
            </a:r>
            <a:endParaRPr lang="pt-BR" dirty="0" smtClean="0"/>
          </a:p>
          <a:p>
            <a:r>
              <a:rPr lang="pt-BR" b="1" dirty="0" smtClean="0"/>
              <a:t>Rafael </a:t>
            </a:r>
            <a:r>
              <a:rPr lang="pt-BR" b="1" dirty="0"/>
              <a:t>Augusto Marques </a:t>
            </a:r>
            <a:r>
              <a:rPr lang="pt-BR" b="1" dirty="0" err="1" smtClean="0"/>
              <a:t>Secco</a:t>
            </a:r>
            <a:endParaRPr lang="pt-BR" b="1" dirty="0" smtClean="0"/>
          </a:p>
          <a:p>
            <a:pPr lvl="1"/>
            <a:r>
              <a:rPr lang="pt-BR" dirty="0"/>
              <a:t>rafael_rafaelsecco@hotmail.com </a:t>
            </a:r>
            <a:endParaRPr lang="pt-BR" dirty="0"/>
          </a:p>
        </p:txBody>
      </p:sp>
      <p:pic>
        <p:nvPicPr>
          <p:cNvPr id="15362" name="Picture 2" descr="C:\bkp note\bkp note\d\aulas\UTFPR\PDI aplicado a AgroIndustria\recursos\utfpr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865" y="5373216"/>
            <a:ext cx="3232935" cy="11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fbcdn-sphotos-e-a.akamaihd.net/hphotos-ak-xpf1/v/t1.0-9/12743958_1087164911335863_4697662703371537741_n.jpg?oh=c78efe45794e78823d4e408063ec0b5e&amp;oe=57549894&amp;__gda__=1465524907_fe06ffcf0c742df9129b68a1e494b4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51743"/>
            <a:ext cx="2015042" cy="201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67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Testando....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Tools </a:t>
            </a:r>
            <a:r>
              <a:rPr lang="pt-BR" dirty="0" smtClean="0">
                <a:sym typeface="Wingdings" pitchFamily="2" charset="2"/>
              </a:rPr>
              <a:t> </a:t>
            </a:r>
            <a:r>
              <a:rPr lang="pt-BR" dirty="0" err="1" smtClean="0">
                <a:sym typeface="Wingdings" pitchFamily="2" charset="2"/>
              </a:rPr>
              <a:t>Board</a:t>
            </a:r>
            <a:r>
              <a:rPr lang="pt-BR" dirty="0" smtClean="0">
                <a:sym typeface="Wingdings" pitchFamily="2" charset="2"/>
              </a:rPr>
              <a:t> </a:t>
            </a:r>
            <a:endParaRPr lang="pt-BR" dirty="0" smtClean="0">
              <a:sym typeface="Wingdings" pitchFamily="2" charset="2"/>
            </a:endParaRPr>
          </a:p>
          <a:p>
            <a:r>
              <a:rPr lang="pt-BR" dirty="0" smtClean="0">
                <a:sym typeface="Wingdings" pitchFamily="2" charset="2"/>
              </a:rPr>
              <a:t>Tools </a:t>
            </a:r>
            <a:r>
              <a:rPr lang="pt-BR" dirty="0" smtClean="0">
                <a:sym typeface="Wingdings" pitchFamily="2" charset="2"/>
              </a:rPr>
              <a:t> </a:t>
            </a:r>
            <a:r>
              <a:rPr lang="pt-BR" dirty="0" smtClean="0">
                <a:sym typeface="Wingdings" pitchFamily="2" charset="2"/>
              </a:rPr>
              <a:t>Serial </a:t>
            </a:r>
            <a:r>
              <a:rPr lang="pt-BR" dirty="0" err="1" smtClean="0">
                <a:sym typeface="Wingdings" pitchFamily="2" charset="2"/>
              </a:rPr>
              <a:t>Port</a:t>
            </a:r>
            <a:endParaRPr lang="pt-BR" dirty="0" smtClean="0">
              <a:sym typeface="Wingdings" pitchFamily="2" charset="2"/>
            </a:endParaRPr>
          </a:p>
          <a:p>
            <a:pPr lvl="1"/>
            <a:r>
              <a:rPr lang="pt-BR" dirty="0" smtClean="0">
                <a:sym typeface="Wingdings" pitchFamily="2" charset="2"/>
              </a:rPr>
              <a:t>Senão estiver configurado a placa correta e/ou porta correta, deve ser alterado.</a:t>
            </a:r>
          </a:p>
          <a:p>
            <a:r>
              <a:rPr lang="pt-BR" dirty="0" smtClean="0">
                <a:sym typeface="Wingdings" pitchFamily="2" charset="2"/>
              </a:rPr>
              <a:t>File  </a:t>
            </a:r>
            <a:r>
              <a:rPr lang="pt-BR" dirty="0" err="1" smtClean="0">
                <a:sym typeface="Wingdings" pitchFamily="2" charset="2"/>
              </a:rPr>
              <a:t>Examples</a:t>
            </a:r>
            <a:r>
              <a:rPr lang="pt-BR" dirty="0" smtClean="0">
                <a:sym typeface="Wingdings" pitchFamily="2" charset="2"/>
              </a:rPr>
              <a:t>  </a:t>
            </a:r>
            <a:r>
              <a:rPr lang="pt-BR" dirty="0" err="1" smtClean="0">
                <a:sym typeface="Wingdings" pitchFamily="2" charset="2"/>
              </a:rPr>
              <a:t>Basics</a:t>
            </a:r>
            <a:r>
              <a:rPr lang="pt-BR" dirty="0" smtClean="0">
                <a:sym typeface="Wingdings" pitchFamily="2" charset="2"/>
              </a:rPr>
              <a:t>  </a:t>
            </a:r>
            <a:r>
              <a:rPr lang="pt-BR" dirty="0" err="1" smtClean="0">
                <a:sym typeface="Wingdings" pitchFamily="2" charset="2"/>
              </a:rPr>
              <a:t>Blink</a:t>
            </a:r>
            <a:endParaRPr lang="pt-BR" dirty="0" smtClean="0">
              <a:sym typeface="Wingdings" pitchFamily="2" charset="2"/>
            </a:endParaRPr>
          </a:p>
          <a:p>
            <a:r>
              <a:rPr lang="pt-BR" dirty="0" smtClean="0">
                <a:sym typeface="Wingdings" pitchFamily="2" charset="2"/>
              </a:rPr>
              <a:t>Faça </a:t>
            </a:r>
            <a:r>
              <a:rPr lang="pt-BR" b="1" i="1" dirty="0" smtClean="0">
                <a:sym typeface="Wingdings" pitchFamily="2" charset="2"/>
              </a:rPr>
              <a:t>Upload</a:t>
            </a:r>
            <a:r>
              <a:rPr lang="pt-BR" dirty="0" smtClean="0">
                <a:sym typeface="Wingdings" pitchFamily="2" charset="2"/>
              </a:rPr>
              <a:t> para a placa</a:t>
            </a:r>
          </a:p>
          <a:p>
            <a:pPr lvl="1"/>
            <a:r>
              <a:rPr lang="pt-BR" dirty="0" smtClean="0">
                <a:sym typeface="Wingdings" pitchFamily="2" charset="2"/>
              </a:rPr>
              <a:t>O </a:t>
            </a:r>
            <a:r>
              <a:rPr lang="pt-BR" b="1" i="1" dirty="0" err="1" smtClean="0">
                <a:sym typeface="Wingdings" pitchFamily="2" charset="2"/>
              </a:rPr>
              <a:t>led</a:t>
            </a:r>
            <a:r>
              <a:rPr lang="pt-BR" dirty="0" smtClean="0">
                <a:sym typeface="Wingdings" pitchFamily="2" charset="2"/>
              </a:rPr>
              <a:t> está piscando? Então tudo bem!!!!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72" y="3263617"/>
            <a:ext cx="2533764" cy="470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03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Primeiro Programa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640960" cy="37691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70948" y="1844824"/>
            <a:ext cx="5193140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>
            <a:stCxn id="5" idx="3"/>
            <a:endCxn id="8" idx="1"/>
          </p:cNvCxnSpPr>
          <p:nvPr/>
        </p:nvCxnSpPr>
        <p:spPr>
          <a:xfrm>
            <a:off x="5364088" y="2420888"/>
            <a:ext cx="720081" cy="16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084169" y="2021939"/>
            <a:ext cx="259228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Iniciado quando o </a:t>
            </a:r>
            <a:r>
              <a:rPr lang="pt-BR" sz="2400" dirty="0" err="1" smtClean="0"/>
              <a:t>Arduino</a:t>
            </a:r>
            <a:r>
              <a:rPr lang="pt-BR" sz="2400" dirty="0" smtClean="0"/>
              <a:t> dá o boot</a:t>
            </a:r>
            <a:endParaRPr lang="pt-BR" sz="2400" dirty="0"/>
          </a:p>
        </p:txBody>
      </p:sp>
      <p:sp>
        <p:nvSpPr>
          <p:cNvPr id="10" name="Retângulo 9"/>
          <p:cNvSpPr/>
          <p:nvPr/>
        </p:nvSpPr>
        <p:spPr>
          <a:xfrm>
            <a:off x="179512" y="3501008"/>
            <a:ext cx="3024336" cy="1824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/>
          <p:cNvCxnSpPr>
            <a:stCxn id="10" idx="2"/>
            <a:endCxn id="12" idx="1"/>
          </p:cNvCxnSpPr>
          <p:nvPr/>
        </p:nvCxnSpPr>
        <p:spPr>
          <a:xfrm>
            <a:off x="1691680" y="5325898"/>
            <a:ext cx="504056" cy="811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195736" y="5445224"/>
            <a:ext cx="5760640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Função principal do programa, será executado continuamente até o </a:t>
            </a:r>
            <a:r>
              <a:rPr lang="pt-BR" sz="2800" dirty="0" err="1" smtClean="0"/>
              <a:t>Arduino</a:t>
            </a:r>
            <a:r>
              <a:rPr lang="pt-BR" sz="2800" dirty="0" smtClean="0"/>
              <a:t> ser desligado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6620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17032"/>
            <a:ext cx="4752528" cy="295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Protoboard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Placa de circuitos, usado para que sejam feitos testes, antes de “queimar” uma placa</a:t>
            </a:r>
          </a:p>
          <a:p>
            <a:r>
              <a:rPr lang="pt-BR" dirty="0"/>
              <a:t>As extremidades (+) e (-) são ligadas na forma de coluna</a:t>
            </a:r>
          </a:p>
          <a:p>
            <a:r>
              <a:rPr lang="pt-BR" dirty="0"/>
              <a:t>A parte central é ligada na forma de linhas, porem, o lado esquerdo não é ligado ao direito</a:t>
            </a:r>
          </a:p>
          <a:p>
            <a:endParaRPr lang="pt-BR" dirty="0"/>
          </a:p>
        </p:txBody>
      </p:sp>
      <p:sp>
        <p:nvSpPr>
          <p:cNvPr id="5" name="AutoShape 2" descr="data:image/jpeg;base64,/9j/4AAQSkZJRgABAQAAAQABAAD/2wCEAAkGBxQTEhUUEhQUFRUWFxgaGBgWGRoXGBcdGh0YFxgUGhUaHCsgGholHBkYIjEhJS0tLi4uGR8zODMtNyotLisBCgoKDgwOGhAQGzAkHCQsNCwsLCwvMSwsLCwsLDQsLCwsLCw0LCwsLCwsLCwsLCwsLCwsLCwsLCwsLCwsLCwsLP/AABEIALEBHQMBIgACEQEDEQH/xAAbAAEAAgMBAQAAAAAAAAAAAAAAAgQBAwUGB//EAEMQAAECBAMFBQUGBQIFBQAAAAECEQADBCESIjETIzJBYQUUJDNRNFJicZMVU4Gh0dJCQ2ORknLic4Kx4fFEdKLB8P/EABcBAQEBAQAAAAAAAAAAAAAAAAABAgP/xAAkEQEAAQMDBQEBAQEAAAAAAAAAAQISkRFRYQMTIdHh8EExof/aAAwDAQACEQMRAD8A+4whCAQhCAQhCAQhCAQhCAQhCAQhCAQhCAQhCAQhCAQhCAQhCAQhCAQhCAQhCAQhCAQhCAQhCAQhCAQhCAQhCAQhCAQhCAQhCAQhCAQhCAQhCAQhCAQhCAQhCAQhCAQhCAQhCAQhCAQhCAQhCAQiK1NGhNYkgkEEJd2vp0F4kzELpMrMI5qu2ZY5L+nM/bEFdqIJfefTmftiXw32q9nVhHMT2xL/AKn0pn7Yl9ro9Jn0pn7YXQnar2dGEc49rI9Jn0pn7YyntVB5TPpTP2wuhe1Xs6EIofaqfSZ9KZ+2H2on3Zn0pn7YXQnbr2X4RRHaafdmfSmftjB7TT7s36a/2wug7dey/CKH2on3Zv0pn7Yfaafdm/TX+kLoXtV7L8Io/aSfdm/TX+kY+1E+7N+mv9IXQnbr2X4RQ+00+5N+mv8ASI/aA92b9Nf6QmuF7VezowigO0h7k36av0ge1B7k36a/0hdCdqvZfhHP+1R7k36a/wBIz9pj3Jv01fpC6DtV7L8I5/2qPcm/TX+kZHaY9yb9NX6Quhe1XsvwigO1B7k36a/0jH2oPcm/TV+kLoO1Xs6EI547UHuTfpq/SH2oPcm/TX+kLoO1Xs6EIofaY9yb9Nf6Q+0x7s36a/0hdCdqvZfhFD7TT7s36a/0jX9oBzab9KZ+2F8L2q9nThHOHaY92Z9KZ+kbJVeFEABYf1lrA/uQwhdCT06o/i7CNKJ4KikEEjUcw8bosTqxpo1z9IrS1C7NqXb15xvqzl/ERTUgEEclO7Wd9bgxJ01NZc4JDI3U601WqtC6t4rNeWeQ6i3pHAGO6necDxB3cb3i8vp0NojW9nSZaFLIWQlJUQFLJLB2Dr1iPZlFJnS0zAlSQoOyipx0LLIeNx0+nvOI9pdV+l0aNgqYyFpzaqLhVhmTcsnlyuD8zWqkJ3zypynwvhURj08vNlbnp+MT+xZXp+a/3RSqqeSibLlFCiVuxGJg2pOd/wDzCzp7zj6XVfpWqiWHnPKmqdAfCoDHrkRmsoettReLEgATHwLB2acxOXXgZ+IerfjGodjSvT81/vjKux5WuEf/AC/fCzp7ziPZdV+lsngbV8EwnZqGIFks4yM/EeRbkbxXpkB5O6nBkKAKlPg0yrzF1H1vobxV7LlyZxmBKCNmsoOJJDkWJGe4trF/7Gle6n/E/uhZ095xHsur/S10qQNi0mclitsSn2et15rvy11GnK1WMVS3QtTLsUlgixzKuHTy53ItzHO7UpZUiWZhlhQDWSnMXIFnWBz9eUWpfZUogHCi9+E/uhb095xHsuq/S14Aw3M3znYqGr+ddXBzbXpBaAy9xOO+SWCg6i6d6nPZA5ixymx57j2PK91H+H+6KC5EkT0ydkHKCvFgyhi2EnG+KxOnKFvT3nEey6vb/rq9pgGWQULWHTlQWUcw0LjTU30B+UVKpAO23M1TpS7Eby3Ch1AAjm7Rs+xpXuS/8P8AdGJnY8oXwS7f0/8AdCaenvOI9pdX+n4jNQHmbmYp5QBIIzjNuk5rL62GYX9OnTHKnKU2FjqLaHqI4fZdLJnSwsSkpBey5YxBi12WR+cXPseT93K+mP3Qt6e84j2XV/p+LFQBtUnZrJCVDGCyQ7ZSl7k8ixZuXOpTSwNjuZicIUzqB2TjRRxHE/R4rV9FIl4XkoViUEjDKB15nNpFodhSfu5X0x+6EU9PecR7Lq/0lPJAErcrDLUbqBwPizqzXBfQPr/a1XgHZuha2mJOVWHDrnVcOkel/lFb7Dk/dyvpj90VZfZ8gzFS9jLdIfEZQwnSwOLW/wCRhb095xHsur/S3TJQZW4ml5wLYhcunfDNZA1w2Njl9ZzpQIm7mYcS0kstsbYcyc2UBtLOxsXvn7Ck/dyfpj9Y1z+xpKEqVspRwglhKDlg7C+toW9PecR7Lq/0rvad5KwULmBuBBwrV0Spwx/ERVqEB5u5mqeUA4UGmDNu0gqDL6ltRe1q9F2VImICxJlAF7KlAHUjTF0iz9gyPupP0x+sLelP9nEey6v9LOzGJ9lM8lnxDS+6Z+LrpfWLdLaWkBKksnhJci2hL3PWOVUdm06FISZKCVlg0oEBmuS9hFr7Fk/dyvpj9YW9PecR7Lq/0oUssDYbmanClTYlvs9LLzHETyObTWI06A0rczUstRYqDo1zLzXB5C+o05bD2JI+6lfTH6xWpqKnWtaBJQCggEmWAC78Je+kS3p7ziPa3V/pdHs6yVMhaM6rLLk3OYEE5TqB+Q0irNkhlbqaXnBXHqX8wZrI+H8o2HsWT93K/wAB+sa5/ZEgJJMqWQPSW5/AC5hZ095xHsur/ShOlA7XczS60uygMbYcyc1gGuLaGx536RA2kw4FB8OYnKph/CHs34RTl9jSCAdlLDjmhiPmDoY30/ZcpCgpMuWlQ0ISAR+MSqnp/wAmcR7W6p0kKDkDUM//ANRuitIW9xz9QQbfO8WYzSsqPbamkrObT+Di/wCXr6R5ebLSpE8mTVrxSEPmwrmWVkQMQwTfUhrkXtb1PbCmlKLkNzGo6iPMTcKtverIMhN0OzZ/JL+b6kX4YVENs6QkrmbmoL04BIUQlQzbpAxWm34rai9rZkSE4pZ2NQPDlLlVkjLulB7zfi6G/rlSU41Xq70w0fC1+H+vf/pGKYJxyfa/Z1NifC2TzP6/pz4oeBigkJBpdxUpwyVAY1vswyck7McUwtY30Ve94UFOkClaRVJw42xrJMq387McT8tYn2eE+FY1vlqbaP6D2hz5no/N4xQpS1MxrdVgbR3Nj5/T3X6Q8KjT06QJG4qhhnrIBW+AnHvJmbNKL2F2xJsGsFOnCNxVWqlKbHd3Vvjm8gu4TyBFrMMyQlpPt1qhbYiXfeebe8j3XtwRlk4da32o+rviPX2b8maHgRqJCcMzcVR8Qgsld1F07xGa0oalPoDaJVchJFTuaovMlk4VkbRsDKlZsqA2YWdlWL3VIThnXrfPQ+F3d02l38n1/wCaM1eHxN63ilvge3A2w+H3m+KHgZr5CT3l5NSrEhL4FttLcMnMMKhzNozUSUlU7c1JenAJSogKGbdy82Wb6m2ova2awJeovV+Wl8D2t/I+P1bnGJ+F5t6v2cPhdmveX/X9eekPCJ7IYvKqPZ2fFZvu2fzuv5xClkpCpO6qQ0hQBUpwgZckwYs008jfQ3veYbEL1Xs59cLepv58YpMLyL1fkqbG7NlvN/q+j9YCNBKSO7NJqk4UrbGonZ20nZjiUeRveM0slI7tuaoMZrY1k7N3czcxxA/w6s40hRYfDMazRbbR72/n9fdeEgp8Nes4pjY3vxPt/h91+kPA0SJCQJO5qw0+YRiW5QTtHmTM15RfKLtiTYNaUqQGG5qgBUksV3d1b3ivIvZPUWjMlKWlXrfPWzu5Oe0y/ke69uGNiSnDrWe0nV3d1W/9v6ctIDVNlJIXuaovUJJZZBJCk7xOa0kM5TzANonUyUkVG5qjimyycCyCttnnlHEMKA2YWfCqxe8JmFl3rPaE6O7uLJ/oevJnidSEtPvWebLfA7g5PKv5fvN8UXwNnaElL1O6qVPKSDgURjDHLJzDCsczbleI1ElOKbuakvTAHCpgoZ90jMGnfFbVN7WlWJSDUuqs8tJOB2Fv5Dfx+rc4zUYXmXq/Zw+F2bNeX/X+V+GJ4GUSxiTuqj2dnxWAvuyH83r+cRpJSQqnaVUjDKUAVKJCBlyTc2aYeRvob3vMNiF6r2c+uFr3P9f/ALRikZ5F6vylNjdiLeb/AFfR+sPCNXZ8hI7q0mpThC22i3Mt2cTjiOInlroYU0lLSNzVBpqyMSySgnFnmZs0svYXZxYNaVAE+GY1mi22j308/r6P1iNKEtIY1nmLbG7nXzr+XfL+EPCiKdLJ3NT7SpTFZcF1HanNeSeSeot6ZmyU4V7ipL1KSwXclxvU5rSRqU+j29UsJZF6z2hWpLvm4r+R6cuGMrSnCq9Z7SNHd3/hv7P+TRPAxVU6SKh5FScUyW+FZG0bAy5WbKgNcWfCqxe+a2Qk95eTUKxJlg4FttGAtKzDARzNnaMVSUtP9tvNlvgJd8jbG9pXvN8cSqwnxL98/lvgf0T5F/8AJusUSqpQJnPJnl5ABKVMFhlbtGYYZgfitqL2tkyRi8mf7Oz4rNfda+Z8XUXjFWlLz/a/JAOAnRj5N/N9SOkZmAYle1ez8nZs3Dfz/wDbE0gKaSAqS0mcMMogEqcIFt2u91n1vprEKCSB3YCTPThStsS32fBlmZjiUeRvob3vskpGKX7V5J4nwt8d/NjXQoS9M3e7S1ttCT7lp97r9Hf+KJpCt3ZaQkSAJdQjMvKpT4XJvNOK49BfX+3pI892ORhkt3j+Jtqc2v8AMc/26R6GNdP/ABJVe0xuzfD19Ot44/dHx+KmZ5YQLpyEPvUhrLL35ZRaOz2gkFDHRxHHVUU4KhiJwI2hZyMJcYgQGPCbC8Khs7td+8r8vAzpZ/vtOP8AKMyqVigmpWrBLKCCUtMJw71VuMMdGGY29IJn05IDqcy9oLK4LXduumsYkVdMrZhJVvZZmIyqDpGFyXGU5hYseljEGynpMOyeqmL2aSFYineuAMUxhqNbNrGJNIwlvVTFYColyneO7JXbQcmbSISKymXssJWdsCUZVB8Ny7jL+LQlV1MoSyMe9WpCMqhmTicFxlGU3LD+8BNFEwT4qYcM1Sy5TnBxNJVbgGIM18ovq+TRFj4qZ5u0d0vhd9jp5fL16xrRX0xAIx5pplDKrjS4I0sMpzaG17iMqr6YAnPaaJRyq4yQG0uL8WnWAnMoyQtqqYMS0qBBTkAZ5abcJa73uYTaN9q1VMTjKSlindYWcItoWu76mNc3tCmSJj492tKFZFHMpma2YZhcWF/QxmfX06Nrix7nDjZCjxXGFhm15PAbJ9Ji2jVK040hKWKd2Q7rQ44j1cWjK6VyrxKxil4AAU5Tfeptx352sI1z6+nQZgOPdIC1slRyl2ZhmNtA509YyutpwVAheWWJhyqbCX0LXVbhF4CYprg95VaXgZ0sT97/AK/y6Qk0zGW9StWBBSQSneEtvFMOINyYXNogmspyQM7mXtRlVw/21+HXpCTW06jLAC94gzEuhQyhnxOMpuMpY6+kXUTkUuHZvUrVgxYsRTvX0K2HLkzRBNO2zepWrAVFTlO8d2Su2gezNoIxIrqZeywhe+Cih0KHDc4nGX8WjRLr6ZWzI2m9UpKHQoXTid3GUZTcsDZtRCEbpVKwS9Us4ZilkkpdYOJpSrcAcM18o6vNFNa9SvzCvVNxfc6cF/nbWKqK6mIQQJmeYqWMihmS7vaycpzGxsxuI2JrKbC5xttdlwq43bRuH4tOsBJVLY+KWHmBbumwd9iLcHL16xlVK+MCqmJxrSoEFO7AwvLTbhU13vmN9I0T6ynSJhImbtaUKZCjmVhAZhmGYXFhd9DEplXTp2j7TdFIWyVHibDhYZtRo7XhqLU2lfatVLTtAAlindMGxIcanW7xmZSuVEVKxil4AAU5TffJtx352sLRpnVdOjaOJm6AUpkqNlaYWGY9A8Zm11OnGCJm7liapkKOUu2FhmVlOUOdLXEQbxTXB7yry8DOlifvf9f5RGVTMUPUrVgQUkEp3htvFMOK3JheId7p3Zlvs9rwqbD824rcOsRk1lOooAC3mSzMS6VDKG1cZVX4TeA2SKXDsnqlr2YIViKd67MVsNQ1mbUxiTSsJYNUtWAkkkp3j6JXbQcmjXT1lOvZYRM3yVKQ6FJslnxOMhvoWMYkVtMvZECZvSoIdChdOuJxl/FngNyaVgnxSy0wrJJTmBfdG3AH+dheBpQx8Uu8zG7psPuRbg/PrGhFfTEJI2meYZQyqGYEi9rC3EbRnvtMz7xtrsuFXHfpw24tOsTVW6ZSuFtVTBiWlQYpyAYXlptwFi73zG+jZnUoO0apWnaYWYp3bM+C3Nru+pjRNrqZIWTtMixLUyVHMogBmFxfUWjM6spk7V8e6KQvKotibCzDNqLh2vAbp9MFbRqlacaQkYSndkWxoccR6vGZlOCVHvCxil4AAQyTfei3Hca2yiNE+qp07TFj3SUqWyVGytGYZj0DmEypp0lYJXkliarKo5C9wQLnKcov0uIDemQAQe8LLIwsSGJ+8NuP8ojIpgky/ELVgSUkKI3hLZ12uoNZm4jEBPp8QS63MszBYthFndmfprCnqpCjLCSveIxodKg6Q2rjKb6FjEFqipcIQNsuYU6lRBK+qmEdOObQVMpaULQqy7od0k/8pAMdKN0EqnaiiJZIZ+T2D8nPKPOSqojGDOly2k4sASCJd1b57uk+7cODcx6PtMZPx+X58o89KTs3lpXIQESHCCStSLllqUbmXZuWhhUQ2Sqx1IHeUHFTleHAHVw+IB5Jvw/EIjRV2Lu/ikL2kpSrIA27BJ2yfdAd2HvRKRPJVLG1py8gqYC6zl3qC/lX0+JN/XFFUlXd9/TLxy1E4EjesBvJVyyA7kX1F/UMUddi7t4pK8ePRAG3YG49zCz9YjTVziR4xKsc2YlxLA2zY9yLZSlteeCNlJUkin39MrGVvhSBtWCrSr2IZzroYhT1RIkvUUxxTpiThSGmNjaVLvaYlrm/Aqw5UYRXWT4sF6lSH2fFdXhtLEM2P4Yyuuss97AapCH2fC5HhtLu7Y+sZTUlh4im9pKOEXF9wL+b16aRmbVEBfiKcNUJS5SGSCUjYKv5pdgfiFomohU1zCf4sJwzZaX2YOxfBudM2J+Lli6Qra3D3nxeDBg/lv3dwOmfF+LPEqmqUNv4mnThmSwMSRunw7uZe61PY/EPxlW1JSKjxFOjAEEYkg7FxrN9QeWkJkYrKxjP8Vgwykltm+xd97pnf3b6Qm1bKWO9M1OFNs3wa+Idrv7vSJVdSQZ3iJCMMpKmUkEynfer9UFrDpGV1BxLHeJAaQFMUh0678+svp0hqMIrMyR3p3p8bYOLTxDtb/TGKSscyPFY8UlSm2YG24d9plb3baxslVJKkDbyS8grYJDq034/p306iI0lUSZHiJC8UpSmSkAzWbey72QHuL6iGojQ1uLu3iseNK/5eHbsHxaZMP4PGilrcQpz3zHjmTA+zA27Y93pkwtrZ8PWLNFUk93eokLxhfCkDbMCXl+gTqWjVTVZIkE1NOrHMmB0pAE1se7l3spIF/8ASYRI1yaxxL8Y+KetL7Nto2Pw7Nlwtxc8Ot4n39kv3s+04H2T8/Zmb8Mf5wl1RaX4mnLz1IcJGdsW4T6TA1z8JhMqyEk96kDxAQ+ENcgCn/4hdn1vDURqq1hO8YU4Z0tL7N9k5RudM2J2xXbF0tKqrW7x4sowGX/LfYOE20z4n6tihUVZAneJkJwzkJcpBErEUbpfqtWKx+MROpqiO8eJkIwGXxJB2L4bTPeKncacQhqhW1jGo8WUYEIPlvsHHHpnxatdoVdYxneLKMNOFNs32XF4gWzEtwX4dLxsraog1HiZCMCEHMkHYv8AxzPVJ5C0YqasgzR3mQnDThbKSN3x+IXe8stpbhN4ajHfMzd6Ps2Ntn8/Eu3Tg6aRmmrHVJ8UVYpJVhMttozb52yke710ifeTibvEn2fG2EPz3/8Aw+nSMU1USZQ7xJViklTBIBmab5PogOLdYajX2fWYu7eLMzGhZ8vDt2bPpkb0s7xCirnFN4wrxqXfZtt2/h0yYfweNtBVlXd/EyF40KOVIG2Zs8v3Uh766xijqyRT+JkLxlfCkDbNyl+6U84mqtciucSz3zFinqS+z8xircaWZiMXSHfsvtn/AKkofZ9T4Zm5e/0iUmrJErxNOcU9SXCQAtsW5T6TA1z8J/DIqyz95p/aCh8IbU+H180evQ2hqI1Fewm+LCcM5KX2b7NyBsdMz6YusKuubvHiwjAqWPLB2D4cptnxfk8SqKogTD3mnS09KXUkMhyBsVXvMLsD6nSJVNSR3jxFOnCqWBiSN0+HLNvcqe2nEIajFXXMajxQRgQgl0A7F/4zbNi9OUYqK1jN8WlOGnC22YOz4vEG2YFuH4YnV1JHePEU6cCUEYkjcuOKbe6Ty0jFTUEGaNvTJwyAplJDyzm3y73lFtLcJv6NRkVmYDvKfZ8bYNdfEO2nwwpKx1SfEpXilFTYANrpvQf4QPTrEtscTban8jEzB3vvXfyun5xilnEmVvqdTyio4QxXpvUXtL6X11iaq3dj1RWiQdtLnBSX2gGEzPiQgaCO9HG7HzokrKpU04PMl2SXa6EhxhLevLnHZjXT/wASVbtBAKGIcE3HqOYaKkukQBZA0w6A291/TpF6q0HzEaZNKBiLqOI3BJIFmYDlCqPJGirMkJbKgAhJSnKLD3eibC0VexadaZaBPQgzEuHQgBIHwj+ENyivP7NlAL9lDTEgOmyQcORd+Mvb5ix5p/Z8sCa3dU4SlsSbS35TM3Plp+Mc4mXbTp7zj666ZMsM0sDC+Fkiz6t6O8Ua2nXilbFEsICiVgovdroYWVxX6xmR2VKMxYKJBACWSEjGl3cq6Hlb1iFR2dKCpgApkgS3AUkOk3zrvwf20N4uspp095x9dASUfd88XCNfe+fWMqkovu9S5yC5949escv7PlPpTeVibCHe2818v9ReJUvZsomW6aVQVLc4Uh1HLnRfg19dReLrKaUbzj62UUheObtkIKFKBRhRcgOxW+qtLxfVLQXeW+LidILto/rFKf2XJExACJABCnSpIxqYap+XOxivIoJZ2fspxFQOFAztiZKM2oa+uhsOU8mlG84+rfacomWvYoSJhDArQCNf4hzDPaN8hAwjHLGLCApk26pD3wvyjnSaCWQi1IXmKBZIYgYsib+YGD/I29LlT2VJGFkSUuoDMlN/hHWLGsppRvOPqzhR92bBuEaeny6RRmSl7eWUoSJISoKGDO50wnkLC3Nz6B9JoJTf+l8xuANr5XF5nX8oKoJTK9lDLSLoTldt2rNxl7acQsebyaUbzj66iUoDNLIbRkCz6t6RHAgM0tmuGQAxOpHpFat7PlJQSESEaXWkYRcC/wA9PmRFedQyhtPZU4QGxISdm/NYcWPLSHk0o3nH1u7KlLCN+hJWFEjAhhfQ3/i5PF7Zo+75vwjX3vn1jmTKGUCu1MGQDdKcuudV+D+2hvF6V2VJIB2Uo2FwkMeo6RPJpRvOPqt2rJWQNihD40le0Q4KRqzDi0Y/+IuYEXeWS+uUXbR/WKk/s2WFsEU4GAlikYn5Kb3PWK8mglnZOKUukk4UjObZpd+Ec9dReHk0o3nH11FBBd5ZL65Rf0B9YpykL2q8ctJlEAJATn5OFcinVh1ivT0Ms7JxSnFifCBmbTZ+rc4sVPZksKQyJABVmCkh1BjZHxP87Q8mlG84+rmX7s6NwjT0+XSNVWnIrZoZeEhBKQwLWB+F45yaCXb2XzSmydRfdjN5n6G0ZNFLY+y+aE8Ogtujm839RaHldKN5x9XuzpZCEbSWNokXKEMkHnhe4EbwhFml6aZRb5ekU63syWlLpRISXTdYysSHHzIsOrRWnUMsbVu6pw4WdPA7PtMw15aaiHk0o3nH1cnS1Y0YJaBLBJW6cztYoazvqTFkS0fd834Rr73z6xyp9FLG1buycKARiTwa5pmbhPLTQ3i3O7LlCWSESQcJIUoZAW1Pww8mlG84+rSpSC+71LnKLn1PXrFSjkqJmbZEshS8uFLukaY3F1RX7kjEB4fysTNd/vNfL/8AzxiRRoJl3kF5ZJwi6zbOjNwX66i/q8mlG84+uqZSC7o11dIu2j+saqqUCk4EJxEAZk2I9C1yG5Rooez5apaSoS1ki6pb4FdU3NvxMVJVIlpTqkHEpQOEqZbOwl5tRz10OkPJpRvOPrqoko5oD4cJyjT3f9PSJbBPJAcBhlFh6fLpHHRTJyZ5JeYpJIKswGLdpz+YGvrwmw5dDsmnAxkFBIUpOQksAeFTk5hziSTFOniVmRTJGE4EhSQwKUgMOYHoIuRokSsL3Jcvfl0jfHSiPDnLXOS4t6xFCFAG/O3Swt/eN0I2jjKpagvanuXOVVz6m9zEVUdQXcUxxNidKrto97x24Rq7iMM6cuQmnqASoCnCiznCpy2jl7tBVNPLkinJIY5VXHofUdI68It/EYLeXG7pP1andsPCrh935dIIpJ4IITTApGFJCVZRbKPQWFukdmEL+IwW8uSqRUEvuHGhZTh9b8o1iknhstNlJKcqsr6ken/eO1CF/EYLeXFFFPtlpspxDKqyi7qHobm/UxtVLqjr3c/5R1YQv4jBby4xpqj3afV9Fa+vz6wNNUc009y5srUaH56R2YQv4jBby5K5VSQytgR6EKI/6xBVNUF3FOX1cKv8/WOzCF/EYLeXGNPUXtT3DHKq49NdI2pTU/0f7K/WOpCF/EYLeXIVTTycREgqZnwl2OqXfTpEU0U4YWTTjCCEsk5QeQvYR2YQu4jBZy46aSeGYU4w6Mk2fVr2iUymnqIJ2BKS6SUEkHRxmsWjrQhfxGEs5cbuU70p7HEMhsr3uLXrEu6z/wChq/AdfXi16x14Qv4jC28uTOpp6gytgoWLFBIcXBYq5G8QVQzjifu5xNieWTibR8126x2YQv4jBa46qOeXfu5xBjuzccgc9xGV01QQUlUgghiDLJBHo200jrwhfxGC1xRQz/WnfDh8o6e75nD0jCaGoDMqnDBg0k2HoN5YR24Qv4jEFrjy6apSAErkADQCUQB8htLRrT2fUBmNMML4Wkmz6kby0dyEL+IxBa4YoKgaKpwxcbk2PM+br1jdSU1QlWZcnC7qCZRST632hv1Yx1oRJq1/kYgta5aSPU3J+XSNkIRlohCEAhCEAhCEAhCEAhCEAhCEAhCEAhCEAhCEAhCEAhCEAhCEAhCEAhCEAhCEAhCEAhCEAhCEAhCEAhCEAhCEAhCEAhCEAhCEAhCEAhCEAhCEAhCEAhCEAhCEAhCEAhCEAhCEAhCEAhCEAhCEAhCEAhCEAhCEAhCEAhCEAhCEAhCEAhCEAhCEAhCEAhCEAhCEAhCEAhCEAhCEAhCEAhCEAhCE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02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LED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Diodo emissor de luz (</a:t>
            </a:r>
            <a:r>
              <a:rPr lang="pt-BR" b="1" i="1" dirty="0"/>
              <a:t>Light </a:t>
            </a:r>
            <a:r>
              <a:rPr lang="pt-BR" b="1" i="1" dirty="0" err="1"/>
              <a:t>Emitting</a:t>
            </a:r>
            <a:r>
              <a:rPr lang="pt-BR" b="1" i="1" dirty="0"/>
              <a:t> </a:t>
            </a:r>
            <a:r>
              <a:rPr lang="pt-BR" b="1" i="1" dirty="0" err="1"/>
              <a:t>Diode</a:t>
            </a:r>
            <a:r>
              <a:rPr lang="pt-BR" dirty="0" smtClean="0"/>
              <a:t>)</a:t>
            </a:r>
          </a:p>
          <a:p>
            <a:r>
              <a:rPr lang="pt-BR" dirty="0"/>
              <a:t>Um diodo é uma rua de mão única para a eletricidade, </a:t>
            </a:r>
            <a:r>
              <a:rPr lang="pt-BR" dirty="0" smtClean="0"/>
              <a:t>a </a:t>
            </a:r>
            <a:r>
              <a:rPr lang="pt-BR" dirty="0"/>
              <a:t>corrente flui somente em uma direção (+ para -)</a:t>
            </a:r>
          </a:p>
          <a:p>
            <a:r>
              <a:rPr lang="pt-BR" dirty="0" smtClean="0"/>
              <a:t>O </a:t>
            </a:r>
            <a:r>
              <a:rPr lang="pt-BR" dirty="0"/>
              <a:t>Anodo (perna maior) vai no (+)</a:t>
            </a:r>
          </a:p>
          <a:p>
            <a:r>
              <a:rPr lang="pt-BR" dirty="0"/>
              <a:t>O Catodo (perna menor) vai no (-)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93096"/>
            <a:ext cx="3024336" cy="21663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07505"/>
            <a:ext cx="2257333" cy="215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1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Resistor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3827463" cy="38449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/>
              <a:t>Limitam o fluxo de corrente nos circuitos.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/>
              <a:t>Onde: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sz="2800"/>
              <a:t>1º Anel = 1º Dígito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sz="2800"/>
              <a:t>2º Anel = 2º Dígito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sz="2800"/>
              <a:t>3º Anel = Multiplicador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pt-BR" sz="2800"/>
              <a:t>4º Anel = Tolerância</a:t>
            </a:r>
          </a:p>
        </p:txBody>
      </p:sp>
      <p:pic>
        <p:nvPicPr>
          <p:cNvPr id="19460" name="Picture 4" descr="tabela_resis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125538"/>
            <a:ext cx="4699000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373688"/>
            <a:ext cx="2087562" cy="94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8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 Próprio">
  <a:themeElements>
    <a:clrScheme name="Capital Própri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pital Próprio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apital Próprio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17501</TotalTime>
  <Words>1225</Words>
  <Application>Microsoft Office PowerPoint</Application>
  <PresentationFormat>Apresentação na tela (4:3)</PresentationFormat>
  <Paragraphs>188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1" baseType="lpstr">
      <vt:lpstr>Arial</vt:lpstr>
      <vt:lpstr>Cambria Math</vt:lpstr>
      <vt:lpstr>Franklin Gothic Book</vt:lpstr>
      <vt:lpstr>Perpetua</vt:lpstr>
      <vt:lpstr>Wingdings</vt:lpstr>
      <vt:lpstr>Wingdings 2</vt:lpstr>
      <vt:lpstr>Capital Próprio</vt:lpstr>
      <vt:lpstr>Desmitificando o Arduino</vt:lpstr>
      <vt:lpstr>O que é o Arduino</vt:lpstr>
      <vt:lpstr>Introdução</vt:lpstr>
      <vt:lpstr>Iniciando....</vt:lpstr>
      <vt:lpstr>Testando....</vt:lpstr>
      <vt:lpstr>Primeiro Programa</vt:lpstr>
      <vt:lpstr>Protoboard</vt:lpstr>
      <vt:lpstr>LED</vt:lpstr>
      <vt:lpstr>Resistor</vt:lpstr>
      <vt:lpstr>Multímetro</vt:lpstr>
      <vt:lpstr>Fritzing</vt:lpstr>
      <vt:lpstr>Acionando um LED ...</vt:lpstr>
      <vt:lpstr>Acionando um LED ...</vt:lpstr>
      <vt:lpstr>Acionando 4 LEDs ...</vt:lpstr>
      <vt:lpstr>PWM (Pulse Width Modulation)</vt:lpstr>
      <vt:lpstr>Acionando 4 LEDs PWM ...</vt:lpstr>
      <vt:lpstr>Acionando Led com botão...</vt:lpstr>
      <vt:lpstr>Buzzer</vt:lpstr>
      <vt:lpstr>Melodia</vt:lpstr>
      <vt:lpstr>Apresentação do PowerPoint</vt:lpstr>
      <vt:lpstr>Piano de Banana</vt:lpstr>
      <vt:lpstr>Serial Monitor</vt:lpstr>
      <vt:lpstr>Entradas Analógicas</vt:lpstr>
      <vt:lpstr>Sensor de Luz - LDR</vt:lpstr>
      <vt:lpstr>Sensor de Luz - LDR</vt:lpstr>
      <vt:lpstr>Sensor de Luz – LDR (média)</vt:lpstr>
      <vt:lpstr>Sensor de temperatura – LM35</vt:lpstr>
      <vt:lpstr>Sensor de temperatura – LM35</vt:lpstr>
      <vt:lpstr>Piano de Luz</vt:lpstr>
      <vt:lpstr>Sensores de gás</vt:lpstr>
      <vt:lpstr>Outros Sensores</vt:lpstr>
      <vt:lpstr>Outros Sensores</vt:lpstr>
      <vt:lpstr>Alguns Projetos com Arduino</vt:lpstr>
      <vt:lpstr>Robótica</vt:lpstr>
      <vt:lpstr>Multirotor</vt:lpstr>
      <vt:lpstr>Impressora 3D</vt:lpstr>
      <vt:lpstr>Rastreamento de Animais</vt:lpstr>
      <vt:lpstr>Robótica Educacional</vt:lpstr>
      <vt:lpstr>Domótica</vt:lpstr>
      <vt:lpstr>Catracas</vt:lpstr>
      <vt:lpstr>Alimentador de aves</vt:lpstr>
      <vt:lpstr>Câmara de Gases</vt:lpstr>
      <vt:lpstr>Apresentação do PowerPoint</vt:lpstr>
      <vt:lpstr>Contato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Arduino</dc:title>
  <dc:creator>Pedro</dc:creator>
  <cp:lastModifiedBy>Pedro</cp:lastModifiedBy>
  <cp:revision>62</cp:revision>
  <dcterms:created xsi:type="dcterms:W3CDTF">2014-11-04T12:28:41Z</dcterms:created>
  <dcterms:modified xsi:type="dcterms:W3CDTF">2016-09-30T14:42:30Z</dcterms:modified>
</cp:coreProperties>
</file>